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EF1FBE-1164-4F92-8578-6BA689D9E827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F201194-B109-4D2B-8272-734403528481}">
      <dgm:prSet/>
      <dgm:spPr/>
      <dgm:t>
        <a:bodyPr/>
        <a:lstStyle/>
        <a:p>
          <a:pPr algn="ctr"/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Όργανο επικοινωνίας χρησιμοποιούμενο από τους ανθρώπους μιας ομόγλωσσης κοινότητας.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6E7B3B-BB20-4B2C-85DA-BEEB96BA9047}" type="parTrans" cxnId="{74F446A7-0318-4717-BF6B-04930B0730DF}">
      <dgm:prSet/>
      <dgm:spPr/>
      <dgm:t>
        <a:bodyPr/>
        <a:lstStyle/>
        <a:p>
          <a:endParaRPr lang="en-US"/>
        </a:p>
      </dgm:t>
    </dgm:pt>
    <dgm:pt modelId="{7190D222-DB31-45A7-8E5E-4432A52D1B68}" type="sibTrans" cxnId="{74F446A7-0318-4717-BF6B-04930B0730DF}">
      <dgm:prSet phldrT="1" phldr="0"/>
      <dgm:spPr/>
      <dgm:t>
        <a:bodyPr/>
        <a:lstStyle/>
        <a:p>
          <a:r>
            <a:rPr lang="en-US" dirty="0"/>
            <a:t>1</a:t>
          </a:r>
        </a:p>
      </dgm:t>
    </dgm:pt>
    <dgm:pt modelId="{8E11CC42-542C-4891-9956-6E82D48374EB}">
      <dgm:prSet/>
      <dgm:spPr/>
      <dgm:t>
        <a:bodyPr/>
        <a:lstStyle/>
        <a:p>
          <a:pPr algn="ctr"/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Μέσο έκφρασης ευχάριστων ή δυσάρεστων συναισθημάτων.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1AB842-C353-42F2-B6FF-01AC738045D2}" type="parTrans" cxnId="{63868BFD-351D-42BA-A697-8B48D14B5CFC}">
      <dgm:prSet/>
      <dgm:spPr/>
      <dgm:t>
        <a:bodyPr/>
        <a:lstStyle/>
        <a:p>
          <a:endParaRPr lang="en-US"/>
        </a:p>
      </dgm:t>
    </dgm:pt>
    <dgm:pt modelId="{E9928AD1-718C-4461-83DD-34AE1AAD4C4D}" type="sibTrans" cxnId="{63868BFD-351D-42BA-A697-8B48D14B5CFC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CE570F6-856C-4AF4-9B65-F94264F6EA77}">
      <dgm:prSet/>
      <dgm:spPr/>
      <dgm:t>
        <a:bodyPr/>
        <a:lstStyle/>
        <a:p>
          <a:pPr algn="ctr"/>
          <a:r>
            <a:rPr lang="el-GR" dirty="0">
              <a:latin typeface="Arial" panose="020B0604020202020204" pitchFamily="34" charset="0"/>
              <a:cs typeface="Arial" panose="020B0604020202020204" pitchFamily="34" charset="0"/>
            </a:rPr>
            <a:t>Φορέας κάθε διανοητικής δραστηριότητας του ανθρώπου, συνεπώς, έχουμε στενή σύνδεση της Γλώσσας με τη Σκέψη.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6958CF-1453-4884-BCF2-3102B7C7A17B}" type="parTrans" cxnId="{D97010C4-2757-45D6-81BB-158CF07ED792}">
      <dgm:prSet/>
      <dgm:spPr/>
      <dgm:t>
        <a:bodyPr/>
        <a:lstStyle/>
        <a:p>
          <a:endParaRPr lang="en-US"/>
        </a:p>
      </dgm:t>
    </dgm:pt>
    <dgm:pt modelId="{4CFD0206-5B2E-4840-AD90-3D731331DA8C}" type="sibTrans" cxnId="{D97010C4-2757-45D6-81BB-158CF07ED79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D4D71B4-0D4E-4543-BF4E-0DFF53D3BA97}" type="pres">
      <dgm:prSet presAssocID="{18EF1FBE-1164-4F92-8578-6BA689D9E827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10207F3-09EA-4CC8-B28B-78F0C2692841}" type="pres">
      <dgm:prSet presAssocID="{AF201194-B109-4D2B-8272-734403528481}" presName="compositeNode" presStyleCnt="0">
        <dgm:presLayoutVars>
          <dgm:bulletEnabled val="1"/>
        </dgm:presLayoutVars>
      </dgm:prSet>
      <dgm:spPr/>
    </dgm:pt>
    <dgm:pt modelId="{160F6B5F-67AC-48B1-ABE2-34D243C90B34}" type="pres">
      <dgm:prSet presAssocID="{AF201194-B109-4D2B-8272-734403528481}" presName="bgRect" presStyleLbl="bgAccFollowNode1" presStyleIdx="0" presStyleCnt="3" custLinFactNeighborX="-277" custLinFactNeighborY="-1235"/>
      <dgm:spPr/>
      <dgm:t>
        <a:bodyPr/>
        <a:lstStyle/>
        <a:p>
          <a:endParaRPr lang="el-GR"/>
        </a:p>
      </dgm:t>
    </dgm:pt>
    <dgm:pt modelId="{5BA88C95-C0B2-4BC6-8DE5-3D26312E123A}" type="pres">
      <dgm:prSet presAssocID="{7190D222-DB31-45A7-8E5E-4432A52D1B68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l-GR"/>
        </a:p>
      </dgm:t>
    </dgm:pt>
    <dgm:pt modelId="{AB3DB6AC-A3C4-4009-A3D8-AF8B317316FB}" type="pres">
      <dgm:prSet presAssocID="{AF201194-B109-4D2B-8272-734403528481}" presName="bottomLine" presStyleLbl="alignNode1" presStyleIdx="1" presStyleCnt="6">
        <dgm:presLayoutVars/>
      </dgm:prSet>
      <dgm:spPr/>
    </dgm:pt>
    <dgm:pt modelId="{406F2D03-87BF-4757-913A-009AD669116F}" type="pres">
      <dgm:prSet presAssocID="{AF201194-B109-4D2B-8272-734403528481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70313EA-94B2-453E-B4D7-3E58AAA0D80A}" type="pres">
      <dgm:prSet presAssocID="{7190D222-DB31-45A7-8E5E-4432A52D1B68}" presName="sibTrans" presStyleCnt="0"/>
      <dgm:spPr/>
    </dgm:pt>
    <dgm:pt modelId="{9A9342BE-CDC0-4B1B-A6F4-6F566CFF4F34}" type="pres">
      <dgm:prSet presAssocID="{8E11CC42-542C-4891-9956-6E82D48374EB}" presName="compositeNode" presStyleCnt="0">
        <dgm:presLayoutVars>
          <dgm:bulletEnabled val="1"/>
        </dgm:presLayoutVars>
      </dgm:prSet>
      <dgm:spPr/>
    </dgm:pt>
    <dgm:pt modelId="{2A64DA59-90F2-4D04-87D6-51078B74EBBC}" type="pres">
      <dgm:prSet presAssocID="{8E11CC42-542C-4891-9956-6E82D48374EB}" presName="bgRect" presStyleLbl="bgAccFollowNode1" presStyleIdx="1" presStyleCnt="3"/>
      <dgm:spPr/>
      <dgm:t>
        <a:bodyPr/>
        <a:lstStyle/>
        <a:p>
          <a:endParaRPr lang="el-GR"/>
        </a:p>
      </dgm:t>
    </dgm:pt>
    <dgm:pt modelId="{E4204135-42EB-4138-B647-F894ED92B126}" type="pres">
      <dgm:prSet presAssocID="{E9928AD1-718C-4461-83DD-34AE1AAD4C4D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l-GR"/>
        </a:p>
      </dgm:t>
    </dgm:pt>
    <dgm:pt modelId="{94F139D0-84CE-4AC2-B529-ED86249BB99E}" type="pres">
      <dgm:prSet presAssocID="{8E11CC42-542C-4891-9956-6E82D48374EB}" presName="bottomLine" presStyleLbl="alignNode1" presStyleIdx="3" presStyleCnt="6">
        <dgm:presLayoutVars/>
      </dgm:prSet>
      <dgm:spPr/>
    </dgm:pt>
    <dgm:pt modelId="{D21CCB7C-913F-49DD-8B93-AFDB4AA22C70}" type="pres">
      <dgm:prSet presAssocID="{8E11CC42-542C-4891-9956-6E82D48374EB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989B19B-1447-4FEE-87BE-054300529B4E}" type="pres">
      <dgm:prSet presAssocID="{E9928AD1-718C-4461-83DD-34AE1AAD4C4D}" presName="sibTrans" presStyleCnt="0"/>
      <dgm:spPr/>
    </dgm:pt>
    <dgm:pt modelId="{1B3F9485-7501-459F-A0CC-1D6B60ABB8A8}" type="pres">
      <dgm:prSet presAssocID="{3CE570F6-856C-4AF4-9B65-F94264F6EA77}" presName="compositeNode" presStyleCnt="0">
        <dgm:presLayoutVars>
          <dgm:bulletEnabled val="1"/>
        </dgm:presLayoutVars>
      </dgm:prSet>
      <dgm:spPr/>
    </dgm:pt>
    <dgm:pt modelId="{944B2430-A6C9-4BF0-993F-0104C5DDF5C5}" type="pres">
      <dgm:prSet presAssocID="{3CE570F6-856C-4AF4-9B65-F94264F6EA77}" presName="bgRect" presStyleLbl="bgAccFollowNode1" presStyleIdx="2" presStyleCnt="3"/>
      <dgm:spPr/>
      <dgm:t>
        <a:bodyPr/>
        <a:lstStyle/>
        <a:p>
          <a:endParaRPr lang="el-GR"/>
        </a:p>
      </dgm:t>
    </dgm:pt>
    <dgm:pt modelId="{8A50CDFF-F09C-4EC7-950B-F778FC742C80}" type="pres">
      <dgm:prSet presAssocID="{4CFD0206-5B2E-4840-AD90-3D731331DA8C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l-GR"/>
        </a:p>
      </dgm:t>
    </dgm:pt>
    <dgm:pt modelId="{B0CCE670-0217-49FF-852D-191A61D8CCA8}" type="pres">
      <dgm:prSet presAssocID="{3CE570F6-856C-4AF4-9B65-F94264F6EA77}" presName="bottomLine" presStyleLbl="alignNode1" presStyleIdx="5" presStyleCnt="6">
        <dgm:presLayoutVars/>
      </dgm:prSet>
      <dgm:spPr/>
    </dgm:pt>
    <dgm:pt modelId="{487EC881-95DA-421C-9DA1-1047FDF23401}" type="pres">
      <dgm:prSet presAssocID="{3CE570F6-856C-4AF4-9B65-F94264F6EA77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EC87F65-E303-4564-9D88-2391863BB708}" type="presOf" srcId="{AF201194-B109-4D2B-8272-734403528481}" destId="{160F6B5F-67AC-48B1-ABE2-34D243C90B34}" srcOrd="0" destOrd="0" presId="urn:microsoft.com/office/officeart/2016/7/layout/BasicLinearProcessNumbered"/>
    <dgm:cxn modelId="{35C1961F-2C21-49D8-98DA-1CD2C803D3A4}" type="presOf" srcId="{3CE570F6-856C-4AF4-9B65-F94264F6EA77}" destId="{487EC881-95DA-421C-9DA1-1047FDF23401}" srcOrd="1" destOrd="0" presId="urn:microsoft.com/office/officeart/2016/7/layout/BasicLinearProcessNumbered"/>
    <dgm:cxn modelId="{A276B561-732D-4BA7-B6A5-0613E7FB48F4}" type="presOf" srcId="{E9928AD1-718C-4461-83DD-34AE1AAD4C4D}" destId="{E4204135-42EB-4138-B647-F894ED92B126}" srcOrd="0" destOrd="0" presId="urn:microsoft.com/office/officeart/2016/7/layout/BasicLinearProcessNumbered"/>
    <dgm:cxn modelId="{63868BFD-351D-42BA-A697-8B48D14B5CFC}" srcId="{18EF1FBE-1164-4F92-8578-6BA689D9E827}" destId="{8E11CC42-542C-4891-9956-6E82D48374EB}" srcOrd="1" destOrd="0" parTransId="{2B1AB842-C353-42F2-B6FF-01AC738045D2}" sibTransId="{E9928AD1-718C-4461-83DD-34AE1AAD4C4D}"/>
    <dgm:cxn modelId="{9895D1CA-64E9-4133-AF91-943F304A56E4}" type="presOf" srcId="{4CFD0206-5B2E-4840-AD90-3D731331DA8C}" destId="{8A50CDFF-F09C-4EC7-950B-F778FC742C80}" srcOrd="0" destOrd="0" presId="urn:microsoft.com/office/officeart/2016/7/layout/BasicLinearProcessNumbered"/>
    <dgm:cxn modelId="{D97010C4-2757-45D6-81BB-158CF07ED792}" srcId="{18EF1FBE-1164-4F92-8578-6BA689D9E827}" destId="{3CE570F6-856C-4AF4-9B65-F94264F6EA77}" srcOrd="2" destOrd="0" parTransId="{F36958CF-1453-4884-BCF2-3102B7C7A17B}" sibTransId="{4CFD0206-5B2E-4840-AD90-3D731331DA8C}"/>
    <dgm:cxn modelId="{D8DCCEA9-B01E-4514-A711-9A8B76E90E41}" type="presOf" srcId="{18EF1FBE-1164-4F92-8578-6BA689D9E827}" destId="{6D4D71B4-0D4E-4543-BF4E-0DFF53D3BA97}" srcOrd="0" destOrd="0" presId="urn:microsoft.com/office/officeart/2016/7/layout/BasicLinearProcessNumbered"/>
    <dgm:cxn modelId="{D4A7B45F-7B78-4D21-A3F1-F77D4EC1AE2E}" type="presOf" srcId="{8E11CC42-542C-4891-9956-6E82D48374EB}" destId="{D21CCB7C-913F-49DD-8B93-AFDB4AA22C70}" srcOrd="1" destOrd="0" presId="urn:microsoft.com/office/officeart/2016/7/layout/BasicLinearProcessNumbered"/>
    <dgm:cxn modelId="{74F446A7-0318-4717-BF6B-04930B0730DF}" srcId="{18EF1FBE-1164-4F92-8578-6BA689D9E827}" destId="{AF201194-B109-4D2B-8272-734403528481}" srcOrd="0" destOrd="0" parTransId="{056E7B3B-BB20-4B2C-85DA-BEEB96BA9047}" sibTransId="{7190D222-DB31-45A7-8E5E-4432A52D1B68}"/>
    <dgm:cxn modelId="{BEA4EA70-5D0E-4906-AAC2-06368ECCF910}" type="presOf" srcId="{AF201194-B109-4D2B-8272-734403528481}" destId="{406F2D03-87BF-4757-913A-009AD669116F}" srcOrd="1" destOrd="0" presId="urn:microsoft.com/office/officeart/2016/7/layout/BasicLinearProcessNumbered"/>
    <dgm:cxn modelId="{1FAB5261-F7E6-4FD6-BD9F-3BAF133E563F}" type="presOf" srcId="{8E11CC42-542C-4891-9956-6E82D48374EB}" destId="{2A64DA59-90F2-4D04-87D6-51078B74EBBC}" srcOrd="0" destOrd="0" presId="urn:microsoft.com/office/officeart/2016/7/layout/BasicLinearProcessNumbered"/>
    <dgm:cxn modelId="{C7E9F342-CA7F-407D-BBC5-7F2C5EAEC43D}" type="presOf" srcId="{7190D222-DB31-45A7-8E5E-4432A52D1B68}" destId="{5BA88C95-C0B2-4BC6-8DE5-3D26312E123A}" srcOrd="0" destOrd="0" presId="urn:microsoft.com/office/officeart/2016/7/layout/BasicLinearProcessNumbered"/>
    <dgm:cxn modelId="{2F3195CD-7D9A-4C5F-A5F3-9A8DB3011DE6}" type="presOf" srcId="{3CE570F6-856C-4AF4-9B65-F94264F6EA77}" destId="{944B2430-A6C9-4BF0-993F-0104C5DDF5C5}" srcOrd="0" destOrd="0" presId="urn:microsoft.com/office/officeart/2016/7/layout/BasicLinearProcessNumbered"/>
    <dgm:cxn modelId="{D85532BF-1171-48F4-84F4-6B131ECAA12D}" type="presParOf" srcId="{6D4D71B4-0D4E-4543-BF4E-0DFF53D3BA97}" destId="{210207F3-09EA-4CC8-B28B-78F0C2692841}" srcOrd="0" destOrd="0" presId="urn:microsoft.com/office/officeart/2016/7/layout/BasicLinearProcessNumbered"/>
    <dgm:cxn modelId="{0A09487E-AAE4-4D04-8B60-78E6C08BF9FF}" type="presParOf" srcId="{210207F3-09EA-4CC8-B28B-78F0C2692841}" destId="{160F6B5F-67AC-48B1-ABE2-34D243C90B34}" srcOrd="0" destOrd="0" presId="urn:microsoft.com/office/officeart/2016/7/layout/BasicLinearProcessNumbered"/>
    <dgm:cxn modelId="{468AEC64-B777-4579-A7CF-F070D827858D}" type="presParOf" srcId="{210207F3-09EA-4CC8-B28B-78F0C2692841}" destId="{5BA88C95-C0B2-4BC6-8DE5-3D26312E123A}" srcOrd="1" destOrd="0" presId="urn:microsoft.com/office/officeart/2016/7/layout/BasicLinearProcessNumbered"/>
    <dgm:cxn modelId="{B1B445AA-5E31-4C17-BC18-20B14E6577E4}" type="presParOf" srcId="{210207F3-09EA-4CC8-B28B-78F0C2692841}" destId="{AB3DB6AC-A3C4-4009-A3D8-AF8B317316FB}" srcOrd="2" destOrd="0" presId="urn:microsoft.com/office/officeart/2016/7/layout/BasicLinearProcessNumbered"/>
    <dgm:cxn modelId="{90D445A4-261A-4D1B-AE52-00E6D17A6409}" type="presParOf" srcId="{210207F3-09EA-4CC8-B28B-78F0C2692841}" destId="{406F2D03-87BF-4757-913A-009AD669116F}" srcOrd="3" destOrd="0" presId="urn:microsoft.com/office/officeart/2016/7/layout/BasicLinearProcessNumbered"/>
    <dgm:cxn modelId="{8A10E71E-DDB4-4C11-BFF9-0BAB980B9183}" type="presParOf" srcId="{6D4D71B4-0D4E-4543-BF4E-0DFF53D3BA97}" destId="{E70313EA-94B2-453E-B4D7-3E58AAA0D80A}" srcOrd="1" destOrd="0" presId="urn:microsoft.com/office/officeart/2016/7/layout/BasicLinearProcessNumbered"/>
    <dgm:cxn modelId="{83D88873-8A94-43A5-A0F5-44FD22C0550A}" type="presParOf" srcId="{6D4D71B4-0D4E-4543-BF4E-0DFF53D3BA97}" destId="{9A9342BE-CDC0-4B1B-A6F4-6F566CFF4F34}" srcOrd="2" destOrd="0" presId="urn:microsoft.com/office/officeart/2016/7/layout/BasicLinearProcessNumbered"/>
    <dgm:cxn modelId="{76BBE792-783D-405C-9235-3C0804D5E092}" type="presParOf" srcId="{9A9342BE-CDC0-4B1B-A6F4-6F566CFF4F34}" destId="{2A64DA59-90F2-4D04-87D6-51078B74EBBC}" srcOrd="0" destOrd="0" presId="urn:microsoft.com/office/officeart/2016/7/layout/BasicLinearProcessNumbered"/>
    <dgm:cxn modelId="{0E8A1E20-2D4D-4A31-99B8-10C76E34882C}" type="presParOf" srcId="{9A9342BE-CDC0-4B1B-A6F4-6F566CFF4F34}" destId="{E4204135-42EB-4138-B647-F894ED92B126}" srcOrd="1" destOrd="0" presId="urn:microsoft.com/office/officeart/2016/7/layout/BasicLinearProcessNumbered"/>
    <dgm:cxn modelId="{53B7776A-0049-4054-9131-C99572F9B4D5}" type="presParOf" srcId="{9A9342BE-CDC0-4B1B-A6F4-6F566CFF4F34}" destId="{94F139D0-84CE-4AC2-B529-ED86249BB99E}" srcOrd="2" destOrd="0" presId="urn:microsoft.com/office/officeart/2016/7/layout/BasicLinearProcessNumbered"/>
    <dgm:cxn modelId="{AC0B8D1F-4E9A-4EA8-A5D2-A43278B6AF3B}" type="presParOf" srcId="{9A9342BE-CDC0-4B1B-A6F4-6F566CFF4F34}" destId="{D21CCB7C-913F-49DD-8B93-AFDB4AA22C70}" srcOrd="3" destOrd="0" presId="urn:microsoft.com/office/officeart/2016/7/layout/BasicLinearProcessNumbered"/>
    <dgm:cxn modelId="{DD5C1A51-15E9-4FA2-8712-20E98881CDDB}" type="presParOf" srcId="{6D4D71B4-0D4E-4543-BF4E-0DFF53D3BA97}" destId="{5989B19B-1447-4FEE-87BE-054300529B4E}" srcOrd="3" destOrd="0" presId="urn:microsoft.com/office/officeart/2016/7/layout/BasicLinearProcessNumbered"/>
    <dgm:cxn modelId="{F9BA905E-90B6-4F44-BB2B-F1753A9C3A09}" type="presParOf" srcId="{6D4D71B4-0D4E-4543-BF4E-0DFF53D3BA97}" destId="{1B3F9485-7501-459F-A0CC-1D6B60ABB8A8}" srcOrd="4" destOrd="0" presId="urn:microsoft.com/office/officeart/2016/7/layout/BasicLinearProcessNumbered"/>
    <dgm:cxn modelId="{7A03B394-CFC9-4723-BCA8-12CA86F8321A}" type="presParOf" srcId="{1B3F9485-7501-459F-A0CC-1D6B60ABB8A8}" destId="{944B2430-A6C9-4BF0-993F-0104C5DDF5C5}" srcOrd="0" destOrd="0" presId="urn:microsoft.com/office/officeart/2016/7/layout/BasicLinearProcessNumbered"/>
    <dgm:cxn modelId="{714B9292-6694-4CE8-8464-6796D895EF35}" type="presParOf" srcId="{1B3F9485-7501-459F-A0CC-1D6B60ABB8A8}" destId="{8A50CDFF-F09C-4EC7-950B-F778FC742C80}" srcOrd="1" destOrd="0" presId="urn:microsoft.com/office/officeart/2016/7/layout/BasicLinearProcessNumbered"/>
    <dgm:cxn modelId="{50DA62F9-1484-418B-9F9F-1CB98CDF2470}" type="presParOf" srcId="{1B3F9485-7501-459F-A0CC-1D6B60ABB8A8}" destId="{B0CCE670-0217-49FF-852D-191A61D8CCA8}" srcOrd="2" destOrd="0" presId="urn:microsoft.com/office/officeart/2016/7/layout/BasicLinearProcessNumbered"/>
    <dgm:cxn modelId="{A3509E48-B545-4050-9F28-A8138429CB4D}" type="presParOf" srcId="{1B3F9485-7501-459F-A0CC-1D6B60ABB8A8}" destId="{487EC881-95DA-421C-9DA1-1047FDF23401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636F4C-7396-4531-B55F-A749DB2AA21C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492EC63-1EE1-464A-9F46-B9317768EB31}">
      <dgm:prSet custT="1"/>
      <dgm:spPr/>
      <dgm:t>
        <a:bodyPr/>
        <a:lstStyle/>
        <a:p>
          <a:r>
            <a:rPr lang="el-GR" sz="1800" b="1" dirty="0">
              <a:solidFill>
                <a:schemeClr val="tx1"/>
              </a:solidFill>
              <a:latin typeface="+mj-lt"/>
            </a:rPr>
            <a:t>1.Φωνητικές</a:t>
          </a:r>
          <a:r>
            <a:rPr lang="el-GR" sz="1800" dirty="0">
              <a:solidFill>
                <a:schemeClr val="tx1"/>
              </a:solidFill>
              <a:latin typeface="+mj-lt"/>
            </a:rPr>
            <a:t>: οι λέξεις αποκτούν νέα φωνητική μορφή, π.χ.</a:t>
          </a:r>
          <a:endParaRPr lang="en-US" sz="1800" dirty="0">
            <a:solidFill>
              <a:schemeClr val="tx1"/>
            </a:solidFill>
            <a:latin typeface="+mj-lt"/>
          </a:endParaRPr>
        </a:p>
      </dgm:t>
    </dgm:pt>
    <dgm:pt modelId="{A72A95E0-A9C4-4DCD-AAB6-87896EC5F60D}" type="parTrans" cxnId="{9EF8F98F-807D-4592-8945-3ACC08D33CC0}">
      <dgm:prSet/>
      <dgm:spPr/>
      <dgm:t>
        <a:bodyPr/>
        <a:lstStyle/>
        <a:p>
          <a:endParaRPr lang="en-US"/>
        </a:p>
      </dgm:t>
    </dgm:pt>
    <dgm:pt modelId="{D6707860-725C-4B23-B646-BF79AAB2F72C}" type="sibTrans" cxnId="{9EF8F98F-807D-4592-8945-3ACC08D33CC0}">
      <dgm:prSet/>
      <dgm:spPr/>
      <dgm:t>
        <a:bodyPr/>
        <a:lstStyle/>
        <a:p>
          <a:endParaRPr lang="en-US"/>
        </a:p>
      </dgm:t>
    </dgm:pt>
    <dgm:pt modelId="{49E08D61-FF0C-45E4-A47D-E26F159AE864}">
      <dgm:prSet custT="1"/>
      <dgm:spPr/>
      <dgm:t>
        <a:bodyPr/>
        <a:lstStyle/>
        <a:p>
          <a:r>
            <a:rPr lang="el-GR" sz="1800" dirty="0">
              <a:latin typeface="+mj-lt"/>
            </a:rPr>
            <a:t>αρχ. </a:t>
          </a:r>
          <a:r>
            <a:rPr lang="el-GR" sz="1800" i="1" dirty="0">
              <a:latin typeface="+mj-lt"/>
            </a:rPr>
            <a:t>κώδων, </a:t>
          </a:r>
          <a:r>
            <a:rPr lang="el-GR" sz="1800" dirty="0">
              <a:latin typeface="+mj-lt"/>
            </a:rPr>
            <a:t>μεταγεν. </a:t>
          </a:r>
          <a:r>
            <a:rPr lang="el-GR" sz="1800" i="1" dirty="0" err="1">
              <a:latin typeface="+mj-lt"/>
            </a:rPr>
            <a:t>κωδώνιον</a:t>
          </a:r>
          <a:r>
            <a:rPr lang="el-GR" sz="1800" dirty="0">
              <a:latin typeface="+mj-lt"/>
            </a:rPr>
            <a:t>, νεοελλ. </a:t>
          </a:r>
          <a:r>
            <a:rPr lang="el-GR" sz="1800" i="1" dirty="0">
              <a:latin typeface="+mj-lt"/>
            </a:rPr>
            <a:t>κουδούνι </a:t>
          </a:r>
          <a:endParaRPr lang="en-US" sz="1800" dirty="0">
            <a:latin typeface="+mj-lt"/>
          </a:endParaRPr>
        </a:p>
      </dgm:t>
    </dgm:pt>
    <dgm:pt modelId="{0BBF7E24-95D4-4819-B985-DC72E6011084}" type="parTrans" cxnId="{EDAD3F56-BE9A-4702-AB46-1CE9B98D2D41}">
      <dgm:prSet/>
      <dgm:spPr/>
      <dgm:t>
        <a:bodyPr/>
        <a:lstStyle/>
        <a:p>
          <a:endParaRPr lang="en-US"/>
        </a:p>
      </dgm:t>
    </dgm:pt>
    <dgm:pt modelId="{D78117FF-217A-4B00-91B7-B3F749994CD8}" type="sibTrans" cxnId="{EDAD3F56-BE9A-4702-AB46-1CE9B98D2D41}">
      <dgm:prSet/>
      <dgm:spPr/>
      <dgm:t>
        <a:bodyPr/>
        <a:lstStyle/>
        <a:p>
          <a:endParaRPr lang="en-US"/>
        </a:p>
      </dgm:t>
    </dgm:pt>
    <dgm:pt modelId="{F5339B26-201F-44FB-B63A-037E1C392AA2}">
      <dgm:prSet custT="1"/>
      <dgm:spPr/>
      <dgm:t>
        <a:bodyPr/>
        <a:lstStyle/>
        <a:p>
          <a:r>
            <a:rPr lang="el-GR" sz="1800" b="1" dirty="0">
              <a:latin typeface="+mj-lt"/>
            </a:rPr>
            <a:t>2. Μορφολογικές</a:t>
          </a:r>
          <a:r>
            <a:rPr lang="el-GR" sz="1800" dirty="0">
              <a:latin typeface="+mj-lt"/>
            </a:rPr>
            <a:t>: διαφοροποίηση ως προς την κλίση, π.χ.</a:t>
          </a:r>
          <a:endParaRPr lang="en-US" sz="1800" dirty="0">
            <a:latin typeface="+mj-lt"/>
          </a:endParaRPr>
        </a:p>
      </dgm:t>
    </dgm:pt>
    <dgm:pt modelId="{696771C0-39C0-4BCA-B275-99151DD0562D}" type="parTrans" cxnId="{37CEC56E-45FF-43A5-BB20-874FE7EA8350}">
      <dgm:prSet/>
      <dgm:spPr/>
      <dgm:t>
        <a:bodyPr/>
        <a:lstStyle/>
        <a:p>
          <a:endParaRPr lang="en-US"/>
        </a:p>
      </dgm:t>
    </dgm:pt>
    <dgm:pt modelId="{E07F0E47-F1DD-40FA-B60F-49D5EEC2105C}" type="sibTrans" cxnId="{37CEC56E-45FF-43A5-BB20-874FE7EA8350}">
      <dgm:prSet/>
      <dgm:spPr/>
      <dgm:t>
        <a:bodyPr/>
        <a:lstStyle/>
        <a:p>
          <a:endParaRPr lang="en-US"/>
        </a:p>
      </dgm:t>
    </dgm:pt>
    <dgm:pt modelId="{7AD2F68B-C87D-41F2-9AFC-A06F15CB8E08}">
      <dgm:prSet custT="1"/>
      <dgm:spPr/>
      <dgm:t>
        <a:bodyPr/>
        <a:lstStyle/>
        <a:p>
          <a:r>
            <a:rPr lang="el-GR" sz="1800" dirty="0">
              <a:latin typeface="+mj-lt"/>
            </a:rPr>
            <a:t>αρχ. </a:t>
          </a:r>
          <a:r>
            <a:rPr lang="el-GR" sz="1800" dirty="0" err="1">
              <a:latin typeface="+mj-lt"/>
            </a:rPr>
            <a:t>παῖς</a:t>
          </a:r>
          <a:r>
            <a:rPr lang="el-GR" sz="1800" dirty="0">
              <a:latin typeface="+mj-lt"/>
            </a:rPr>
            <a:t>&gt;</a:t>
          </a:r>
          <a:r>
            <a:rPr lang="el-GR" sz="1800" dirty="0" err="1">
              <a:latin typeface="+mj-lt"/>
            </a:rPr>
            <a:t>παιδ-ός</a:t>
          </a:r>
          <a:r>
            <a:rPr lang="el-GR" sz="1800" dirty="0">
              <a:latin typeface="+mj-lt"/>
            </a:rPr>
            <a:t>, </a:t>
          </a:r>
        </a:p>
        <a:p>
          <a:r>
            <a:rPr lang="el-GR" sz="1800" dirty="0">
              <a:latin typeface="+mj-lt"/>
            </a:rPr>
            <a:t>μεταγεν. </a:t>
          </a:r>
          <a:r>
            <a:rPr lang="el-GR" sz="1800" dirty="0" err="1">
              <a:latin typeface="+mj-lt"/>
            </a:rPr>
            <a:t>παιδίον</a:t>
          </a:r>
          <a:r>
            <a:rPr lang="el-GR" sz="1800" dirty="0">
              <a:latin typeface="+mj-lt"/>
            </a:rPr>
            <a:t>&gt;παιδί-ου, </a:t>
          </a:r>
        </a:p>
        <a:p>
          <a:r>
            <a:rPr lang="el-GR" sz="1800" dirty="0">
              <a:latin typeface="+mj-lt"/>
            </a:rPr>
            <a:t>νεοελλ. παιδί&gt;</a:t>
          </a:r>
          <a:r>
            <a:rPr lang="el-GR" sz="1800" dirty="0" err="1">
              <a:latin typeface="+mj-lt"/>
            </a:rPr>
            <a:t>παιδ-ού</a:t>
          </a:r>
          <a:endParaRPr lang="en-US" sz="1800" dirty="0">
            <a:latin typeface="+mj-lt"/>
          </a:endParaRPr>
        </a:p>
      </dgm:t>
    </dgm:pt>
    <dgm:pt modelId="{82F9E23D-DAFC-4003-A68A-C92B67A6D2DA}" type="parTrans" cxnId="{12627C1E-3FBF-447B-9EB5-59C65E7B0665}">
      <dgm:prSet/>
      <dgm:spPr/>
      <dgm:t>
        <a:bodyPr/>
        <a:lstStyle/>
        <a:p>
          <a:endParaRPr lang="en-US"/>
        </a:p>
      </dgm:t>
    </dgm:pt>
    <dgm:pt modelId="{75D41EC1-A4C6-4D61-BCA1-F3A88FB9A72E}" type="sibTrans" cxnId="{12627C1E-3FBF-447B-9EB5-59C65E7B0665}">
      <dgm:prSet/>
      <dgm:spPr/>
      <dgm:t>
        <a:bodyPr/>
        <a:lstStyle/>
        <a:p>
          <a:endParaRPr lang="en-US"/>
        </a:p>
      </dgm:t>
    </dgm:pt>
    <dgm:pt modelId="{519554C5-237B-4C3E-9377-8C86B89506E1}">
      <dgm:prSet custT="1"/>
      <dgm:spPr/>
      <dgm:t>
        <a:bodyPr/>
        <a:lstStyle/>
        <a:p>
          <a:r>
            <a:rPr lang="el-GR" sz="1800" b="1" dirty="0">
              <a:latin typeface="+mj-lt"/>
            </a:rPr>
            <a:t>3.Συντακτικές</a:t>
          </a:r>
          <a:r>
            <a:rPr lang="el-GR" sz="1800" dirty="0">
              <a:latin typeface="+mj-lt"/>
            </a:rPr>
            <a:t>: δημιουργία νέων συντακτικών δομών, π.χ.</a:t>
          </a:r>
          <a:endParaRPr lang="en-US" sz="1800" dirty="0">
            <a:latin typeface="+mj-lt"/>
          </a:endParaRPr>
        </a:p>
      </dgm:t>
    </dgm:pt>
    <dgm:pt modelId="{8B5E9782-6D44-46CD-A277-1767E1F2FABC}" type="parTrans" cxnId="{6CFA05CE-4D99-4451-93F0-7B905EB1486A}">
      <dgm:prSet/>
      <dgm:spPr/>
      <dgm:t>
        <a:bodyPr/>
        <a:lstStyle/>
        <a:p>
          <a:endParaRPr lang="en-US"/>
        </a:p>
      </dgm:t>
    </dgm:pt>
    <dgm:pt modelId="{0FDE347E-346A-421B-8472-F08977CC00C7}" type="sibTrans" cxnId="{6CFA05CE-4D99-4451-93F0-7B905EB1486A}">
      <dgm:prSet/>
      <dgm:spPr/>
      <dgm:t>
        <a:bodyPr/>
        <a:lstStyle/>
        <a:p>
          <a:endParaRPr lang="en-US"/>
        </a:p>
      </dgm:t>
    </dgm:pt>
    <dgm:pt modelId="{CC362712-24B2-4A01-B8DD-A728903BBFC1}">
      <dgm:prSet custT="1"/>
      <dgm:spPr/>
      <dgm:t>
        <a:bodyPr/>
        <a:lstStyle/>
        <a:p>
          <a:r>
            <a:rPr lang="el-GR" sz="1800" dirty="0">
              <a:latin typeface="+mj-lt"/>
            </a:rPr>
            <a:t>αρχ. </a:t>
          </a:r>
          <a:r>
            <a:rPr lang="el-GR" sz="1800" dirty="0" err="1">
              <a:latin typeface="+mj-lt"/>
            </a:rPr>
            <a:t>Ἀκούω</a:t>
          </a:r>
          <a:r>
            <a:rPr lang="el-GR" sz="1800" dirty="0">
              <a:latin typeface="+mj-lt"/>
            </a:rPr>
            <a:t> </a:t>
          </a:r>
          <a:r>
            <a:rPr lang="el-GR" sz="1800" dirty="0" err="1">
              <a:latin typeface="+mj-lt"/>
            </a:rPr>
            <a:t>τοῦ</a:t>
          </a:r>
          <a:r>
            <a:rPr lang="el-GR" sz="1800" dirty="0">
              <a:latin typeface="+mj-lt"/>
            </a:rPr>
            <a:t> </a:t>
          </a:r>
          <a:r>
            <a:rPr lang="el-GR" sz="1800" dirty="0" err="1">
              <a:latin typeface="+mj-lt"/>
            </a:rPr>
            <a:t>Σωκράτους</a:t>
          </a:r>
          <a:r>
            <a:rPr lang="el-GR" sz="1800" dirty="0">
              <a:latin typeface="+mj-lt"/>
            </a:rPr>
            <a:t> </a:t>
          </a:r>
          <a:r>
            <a:rPr lang="el-GR" sz="1800" u="sng" dirty="0" err="1">
              <a:latin typeface="+mj-lt"/>
            </a:rPr>
            <a:t>ὁμιλοῦντος</a:t>
          </a:r>
          <a:r>
            <a:rPr lang="el-GR" sz="1800" u="sng" dirty="0">
              <a:latin typeface="+mj-lt"/>
            </a:rPr>
            <a:t>. </a:t>
          </a:r>
          <a:r>
            <a:rPr lang="el-GR" sz="1800" dirty="0">
              <a:latin typeface="+mj-lt"/>
            </a:rPr>
            <a:t>(κατηγορηματική μετοχή) – νεοελλ. Ακούω τον Σωκράτη </a:t>
          </a:r>
          <a:r>
            <a:rPr lang="el-GR" sz="1800" u="sng" dirty="0">
              <a:latin typeface="+mj-lt"/>
            </a:rPr>
            <a:t>να μιλάει. </a:t>
          </a:r>
          <a:r>
            <a:rPr lang="el-GR" sz="1800" dirty="0">
              <a:latin typeface="+mj-lt"/>
            </a:rPr>
            <a:t>(δευτερεύουσα πρόταση)</a:t>
          </a:r>
          <a:endParaRPr lang="en-US" sz="1800" dirty="0">
            <a:latin typeface="+mj-lt"/>
          </a:endParaRPr>
        </a:p>
      </dgm:t>
    </dgm:pt>
    <dgm:pt modelId="{F60A7B7B-77B0-4B5E-8AA0-1AB495B4B67F}" type="parTrans" cxnId="{B78A9474-AFB9-4384-87A6-3096A9A7BA61}">
      <dgm:prSet/>
      <dgm:spPr/>
      <dgm:t>
        <a:bodyPr/>
        <a:lstStyle/>
        <a:p>
          <a:endParaRPr lang="en-US"/>
        </a:p>
      </dgm:t>
    </dgm:pt>
    <dgm:pt modelId="{7D26FD6A-07D2-4B01-8922-0D59C22CF306}" type="sibTrans" cxnId="{B78A9474-AFB9-4384-87A6-3096A9A7BA61}">
      <dgm:prSet/>
      <dgm:spPr/>
      <dgm:t>
        <a:bodyPr/>
        <a:lstStyle/>
        <a:p>
          <a:endParaRPr lang="en-US"/>
        </a:p>
      </dgm:t>
    </dgm:pt>
    <dgm:pt modelId="{B2CC6589-98FD-4788-9BAE-B25BDEDF63F7}">
      <dgm:prSet custT="1"/>
      <dgm:spPr/>
      <dgm:t>
        <a:bodyPr/>
        <a:lstStyle/>
        <a:p>
          <a:r>
            <a:rPr lang="el-GR" sz="1800" b="1" dirty="0">
              <a:latin typeface="+mj-lt"/>
            </a:rPr>
            <a:t>4.Λεξιλογικές</a:t>
          </a:r>
          <a:r>
            <a:rPr lang="el-GR" sz="1800" dirty="0">
              <a:latin typeface="+mj-lt"/>
            </a:rPr>
            <a:t>: εμφάνιση νέων λέξεων προκειμένου να αποτυπωθούν νέες έννοιες, π.χ. αεροπλάνο</a:t>
          </a:r>
          <a:endParaRPr lang="en-US" sz="1800" dirty="0">
            <a:latin typeface="+mj-lt"/>
          </a:endParaRPr>
        </a:p>
      </dgm:t>
    </dgm:pt>
    <dgm:pt modelId="{138CC5BA-B750-44CD-BC1C-752AA8C90800}" type="parTrans" cxnId="{B9E29684-A53B-4662-8735-D55E90D12427}">
      <dgm:prSet/>
      <dgm:spPr/>
      <dgm:t>
        <a:bodyPr/>
        <a:lstStyle/>
        <a:p>
          <a:endParaRPr lang="en-US"/>
        </a:p>
      </dgm:t>
    </dgm:pt>
    <dgm:pt modelId="{9D807989-A981-4948-8AD1-071EBE8F1392}" type="sibTrans" cxnId="{B9E29684-A53B-4662-8735-D55E90D12427}">
      <dgm:prSet/>
      <dgm:spPr/>
      <dgm:t>
        <a:bodyPr/>
        <a:lstStyle/>
        <a:p>
          <a:endParaRPr lang="en-US"/>
        </a:p>
      </dgm:t>
    </dgm:pt>
    <dgm:pt modelId="{FFE045E4-2D0A-465F-9072-AA0C833CB7EB}">
      <dgm:prSet/>
      <dgm:spPr/>
      <dgm:t>
        <a:bodyPr/>
        <a:lstStyle/>
        <a:p>
          <a:endParaRPr lang="en-US" dirty="0"/>
        </a:p>
      </dgm:t>
    </dgm:pt>
    <dgm:pt modelId="{56BE2B92-0709-4CEA-AD79-4DB161096349}" type="parTrans" cxnId="{4FB3F5C9-3E17-4587-8F56-2675ABD102A2}">
      <dgm:prSet/>
      <dgm:spPr/>
      <dgm:t>
        <a:bodyPr/>
        <a:lstStyle/>
        <a:p>
          <a:endParaRPr lang="en-US"/>
        </a:p>
      </dgm:t>
    </dgm:pt>
    <dgm:pt modelId="{D34DAE9F-CE5C-4910-9BDA-E6E5178DC582}" type="sibTrans" cxnId="{4FB3F5C9-3E17-4587-8F56-2675ABD102A2}">
      <dgm:prSet/>
      <dgm:spPr/>
      <dgm:t>
        <a:bodyPr/>
        <a:lstStyle/>
        <a:p>
          <a:endParaRPr lang="en-US"/>
        </a:p>
      </dgm:t>
    </dgm:pt>
    <dgm:pt modelId="{96A5F999-D096-4399-8F70-1DC70D3BD7C1}">
      <dgm:prSet custT="1"/>
      <dgm:spPr/>
      <dgm:t>
        <a:bodyPr/>
        <a:lstStyle/>
        <a:p>
          <a:r>
            <a:rPr lang="el-GR" sz="1800" b="1" dirty="0">
              <a:latin typeface="+mj-lt"/>
            </a:rPr>
            <a:t>5.αλλάγή σημασίας των λέξεων</a:t>
          </a:r>
          <a:r>
            <a:rPr lang="el-GR" sz="1800" dirty="0">
              <a:latin typeface="+mj-lt"/>
            </a:rPr>
            <a:t>, π.χ. </a:t>
          </a:r>
          <a:endParaRPr lang="en-US" sz="1800" dirty="0">
            <a:latin typeface="+mj-lt"/>
          </a:endParaRPr>
        </a:p>
      </dgm:t>
    </dgm:pt>
    <dgm:pt modelId="{B44F4D87-1FB9-473C-83CF-F39BC89EED82}" type="parTrans" cxnId="{69C6B825-30D7-450C-8C94-A8B70C439BA7}">
      <dgm:prSet/>
      <dgm:spPr/>
      <dgm:t>
        <a:bodyPr/>
        <a:lstStyle/>
        <a:p>
          <a:endParaRPr lang="en-US"/>
        </a:p>
      </dgm:t>
    </dgm:pt>
    <dgm:pt modelId="{04A87FE7-DB03-4B30-815A-8730BF719A99}" type="sibTrans" cxnId="{69C6B825-30D7-450C-8C94-A8B70C439BA7}">
      <dgm:prSet/>
      <dgm:spPr/>
      <dgm:t>
        <a:bodyPr/>
        <a:lstStyle/>
        <a:p>
          <a:endParaRPr lang="en-US"/>
        </a:p>
      </dgm:t>
    </dgm:pt>
    <dgm:pt modelId="{80D65057-2789-4633-B19B-A7DB5AFAADF3}">
      <dgm:prSet custT="1"/>
      <dgm:spPr/>
      <dgm:t>
        <a:bodyPr/>
        <a:lstStyle/>
        <a:p>
          <a:r>
            <a:rPr lang="el-GR" sz="1800" dirty="0">
              <a:latin typeface="+mj-lt"/>
            </a:rPr>
            <a:t>αρχ. τράπεζα=τραπέζι, νεοελλ. τράπεζα=χρηματοπιστωτικός οργανισμός </a:t>
          </a:r>
          <a:endParaRPr lang="en-US" sz="1800" dirty="0">
            <a:latin typeface="+mj-lt"/>
          </a:endParaRPr>
        </a:p>
      </dgm:t>
    </dgm:pt>
    <dgm:pt modelId="{FF02C8CB-B153-4A9C-9C69-2DA3059F3F18}" type="parTrans" cxnId="{C7188428-AED4-43E1-A2DE-4204A5276E52}">
      <dgm:prSet/>
      <dgm:spPr/>
      <dgm:t>
        <a:bodyPr/>
        <a:lstStyle/>
        <a:p>
          <a:endParaRPr lang="en-US"/>
        </a:p>
      </dgm:t>
    </dgm:pt>
    <dgm:pt modelId="{5DB114F3-8DE8-4945-92D3-F790C2545661}" type="sibTrans" cxnId="{C7188428-AED4-43E1-A2DE-4204A5276E52}">
      <dgm:prSet/>
      <dgm:spPr/>
      <dgm:t>
        <a:bodyPr/>
        <a:lstStyle/>
        <a:p>
          <a:endParaRPr lang="en-US"/>
        </a:p>
      </dgm:t>
    </dgm:pt>
    <dgm:pt modelId="{04732134-5E78-44DE-B357-3E2459E6E2F5}" type="pres">
      <dgm:prSet presAssocID="{12636F4C-7396-4531-B55F-A749DB2AA2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A754512-3FE1-4D72-A867-F8067BB76BE2}" type="pres">
      <dgm:prSet presAssocID="{E492EC63-1EE1-464A-9F46-B9317768EB31}" presName="node" presStyleLbl="node1" presStyleIdx="0" presStyleCnt="10" custScaleY="153625" custLinFactNeighborX="-6803" custLinFactNeighborY="57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58FD214-1E7A-449F-8B61-3B464D479170}" type="pres">
      <dgm:prSet presAssocID="{D6707860-725C-4B23-B646-BF79AAB2F72C}" presName="sibTrans" presStyleCnt="0"/>
      <dgm:spPr/>
    </dgm:pt>
    <dgm:pt modelId="{B6C54A94-8826-4589-8C0B-5ACA01EBA858}" type="pres">
      <dgm:prSet presAssocID="{49E08D61-FF0C-45E4-A47D-E26F159AE864}" presName="node" presStyleLbl="node1" presStyleIdx="1" presStyleCnt="10" custScaleY="155398" custLinFactNeighborX="-3360" custLinFactNeighborY="57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7EDF3A5-7285-44B2-98FB-27E512827D12}" type="pres">
      <dgm:prSet presAssocID="{D78117FF-217A-4B00-91B7-B3F749994CD8}" presName="sibTrans" presStyleCnt="0"/>
      <dgm:spPr/>
    </dgm:pt>
    <dgm:pt modelId="{9F162DD4-456D-489C-A2A3-F4E5DA2F54D2}" type="pres">
      <dgm:prSet presAssocID="{F5339B26-201F-44FB-B63A-037E1C392AA2}" presName="node" presStyleLbl="node1" presStyleIdx="2" presStyleCnt="10" custScaleX="115276" custScaleY="152070" custLinFactNeighborX="-3360" custLinFactNeighborY="57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5CC56FC-22B5-4FFE-8C78-7E28777B6DD5}" type="pres">
      <dgm:prSet presAssocID="{E07F0E47-F1DD-40FA-B60F-49D5EEC2105C}" presName="sibTrans" presStyleCnt="0"/>
      <dgm:spPr/>
    </dgm:pt>
    <dgm:pt modelId="{CC2F5D47-6D91-41F9-9257-74BBA52D688C}" type="pres">
      <dgm:prSet presAssocID="{7AD2F68B-C87D-41F2-9AFC-A06F15CB8E08}" presName="node" presStyleLbl="node1" presStyleIdx="3" presStyleCnt="10" custScaleX="147562" custScaleY="154400" custLinFactNeighborX="-4086" custLinFactNeighborY="-266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57E3300-9517-42E0-83F4-EF56673FB605}" type="pres">
      <dgm:prSet presAssocID="{75D41EC1-A4C6-4D61-BCA1-F3A88FB9A72E}" presName="sibTrans" presStyleCnt="0"/>
      <dgm:spPr/>
    </dgm:pt>
    <dgm:pt modelId="{D705166F-7864-40E0-8B1E-DB484CE8B7E0}" type="pres">
      <dgm:prSet presAssocID="{519554C5-237B-4C3E-9377-8C86B89506E1}" presName="node" presStyleLbl="node1" presStyleIdx="4" presStyleCnt="10" custScaleY="166046" custLinFactNeighborX="-6302" custLinFactNeighborY="100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1A007D-8E19-4A46-8094-0D4F79DCA998}" type="pres">
      <dgm:prSet presAssocID="{0FDE347E-346A-421B-8472-F08977CC00C7}" presName="sibTrans" presStyleCnt="0"/>
      <dgm:spPr/>
    </dgm:pt>
    <dgm:pt modelId="{A634D569-9D3D-4121-A40D-77942AEDA575}" type="pres">
      <dgm:prSet presAssocID="{CC362712-24B2-4A01-B8DD-A728903BBFC1}" presName="node" presStyleLbl="node1" presStyleIdx="5" presStyleCnt="10" custScaleX="125119" custScaleY="200625" custLinFactNeighborX="-12316" custLinFactNeighborY="473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BCEB774-FCB9-4EA5-850C-05FCCF6F121B}" type="pres">
      <dgm:prSet presAssocID="{7D26FD6A-07D2-4B01-8922-0D59C22CF306}" presName="sibTrans" presStyleCnt="0"/>
      <dgm:spPr/>
    </dgm:pt>
    <dgm:pt modelId="{1CBA1C46-4CB0-4320-BAEF-028DFB6ACAF7}" type="pres">
      <dgm:prSet presAssocID="{B2CC6589-98FD-4788-9BAE-B25BDEDF63F7}" presName="node" presStyleLbl="node1" presStyleIdx="6" presStyleCnt="10" custScaleY="18586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1F8A60-68A1-477F-9453-738D164E35CF}" type="pres">
      <dgm:prSet presAssocID="{9D807989-A981-4948-8AD1-071EBE8F1392}" presName="sibTrans" presStyleCnt="0"/>
      <dgm:spPr/>
    </dgm:pt>
    <dgm:pt modelId="{FF870B5A-90E1-4826-B5C8-AA7B02383791}" type="pres">
      <dgm:prSet presAssocID="{FFE045E4-2D0A-465F-9072-AA0C833CB7EB}" presName="node" presStyleLbl="node1" presStyleIdx="7" presStyleCnt="10" custScaleY="18586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21A9936-9B31-4C44-9B8C-9B2E995C52F1}" type="pres">
      <dgm:prSet presAssocID="{D34DAE9F-CE5C-4910-9BDA-E6E5178DC582}" presName="sibTrans" presStyleCnt="0"/>
      <dgm:spPr/>
    </dgm:pt>
    <dgm:pt modelId="{F292F56C-AA43-4C46-ABA2-01BA52EB2B0E}" type="pres">
      <dgm:prSet presAssocID="{96A5F999-D096-4399-8F70-1DC70D3BD7C1}" presName="node" presStyleLbl="node1" presStyleIdx="8" presStyleCnt="10" custScaleY="185862" custLinFactNeighborX="725" custLinFactNeighborY="-372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162B9C2-8995-4D93-A1F1-A6FF589332D4}" type="pres">
      <dgm:prSet presAssocID="{04A87FE7-DB03-4B30-815A-8730BF719A99}" presName="sibTrans" presStyleCnt="0"/>
      <dgm:spPr/>
    </dgm:pt>
    <dgm:pt modelId="{485F0529-39CC-4ABF-AF2A-533C23035128}" type="pres">
      <dgm:prSet presAssocID="{80D65057-2789-4633-B19B-A7DB5AFAADF3}" presName="node" presStyleLbl="node1" presStyleIdx="9" presStyleCnt="10" custScaleX="110187" custScaleY="167304" custLinFactNeighborX="685" custLinFactNeighborY="412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7188428-AED4-43E1-A2DE-4204A5276E52}" srcId="{12636F4C-7396-4531-B55F-A749DB2AA21C}" destId="{80D65057-2789-4633-B19B-A7DB5AFAADF3}" srcOrd="9" destOrd="0" parTransId="{FF02C8CB-B153-4A9C-9C69-2DA3059F3F18}" sibTransId="{5DB114F3-8DE8-4945-92D3-F790C2545661}"/>
    <dgm:cxn modelId="{69C6B825-30D7-450C-8C94-A8B70C439BA7}" srcId="{12636F4C-7396-4531-B55F-A749DB2AA21C}" destId="{96A5F999-D096-4399-8F70-1DC70D3BD7C1}" srcOrd="8" destOrd="0" parTransId="{B44F4D87-1FB9-473C-83CF-F39BC89EED82}" sibTransId="{04A87FE7-DB03-4B30-815A-8730BF719A99}"/>
    <dgm:cxn modelId="{ACE0078A-9A23-474E-AEC7-BE00A90C5881}" type="presOf" srcId="{CC362712-24B2-4A01-B8DD-A728903BBFC1}" destId="{A634D569-9D3D-4121-A40D-77942AEDA575}" srcOrd="0" destOrd="0" presId="urn:microsoft.com/office/officeart/2005/8/layout/default"/>
    <dgm:cxn modelId="{0EFF6C27-C803-4649-9F39-E46FBD559857}" type="presOf" srcId="{F5339B26-201F-44FB-B63A-037E1C392AA2}" destId="{9F162DD4-456D-489C-A2A3-F4E5DA2F54D2}" srcOrd="0" destOrd="0" presId="urn:microsoft.com/office/officeart/2005/8/layout/default"/>
    <dgm:cxn modelId="{EDAD3F56-BE9A-4702-AB46-1CE9B98D2D41}" srcId="{12636F4C-7396-4531-B55F-A749DB2AA21C}" destId="{49E08D61-FF0C-45E4-A47D-E26F159AE864}" srcOrd="1" destOrd="0" parTransId="{0BBF7E24-95D4-4819-B985-DC72E6011084}" sibTransId="{D78117FF-217A-4B00-91B7-B3F749994CD8}"/>
    <dgm:cxn modelId="{4FB3F5C9-3E17-4587-8F56-2675ABD102A2}" srcId="{12636F4C-7396-4531-B55F-A749DB2AA21C}" destId="{FFE045E4-2D0A-465F-9072-AA0C833CB7EB}" srcOrd="7" destOrd="0" parTransId="{56BE2B92-0709-4CEA-AD79-4DB161096349}" sibTransId="{D34DAE9F-CE5C-4910-9BDA-E6E5178DC582}"/>
    <dgm:cxn modelId="{9EF8F98F-807D-4592-8945-3ACC08D33CC0}" srcId="{12636F4C-7396-4531-B55F-A749DB2AA21C}" destId="{E492EC63-1EE1-464A-9F46-B9317768EB31}" srcOrd="0" destOrd="0" parTransId="{A72A95E0-A9C4-4DCD-AAB6-87896EC5F60D}" sibTransId="{D6707860-725C-4B23-B646-BF79AAB2F72C}"/>
    <dgm:cxn modelId="{D57485CF-E219-458D-B3A2-60842DFC1A4B}" type="presOf" srcId="{E492EC63-1EE1-464A-9F46-B9317768EB31}" destId="{9A754512-3FE1-4D72-A867-F8067BB76BE2}" srcOrd="0" destOrd="0" presId="urn:microsoft.com/office/officeart/2005/8/layout/default"/>
    <dgm:cxn modelId="{12627C1E-3FBF-447B-9EB5-59C65E7B0665}" srcId="{12636F4C-7396-4531-B55F-A749DB2AA21C}" destId="{7AD2F68B-C87D-41F2-9AFC-A06F15CB8E08}" srcOrd="3" destOrd="0" parTransId="{82F9E23D-DAFC-4003-A68A-C92B67A6D2DA}" sibTransId="{75D41EC1-A4C6-4D61-BCA1-F3A88FB9A72E}"/>
    <dgm:cxn modelId="{B9E29684-A53B-4662-8735-D55E90D12427}" srcId="{12636F4C-7396-4531-B55F-A749DB2AA21C}" destId="{B2CC6589-98FD-4788-9BAE-B25BDEDF63F7}" srcOrd="6" destOrd="0" parTransId="{138CC5BA-B750-44CD-BC1C-752AA8C90800}" sibTransId="{9D807989-A981-4948-8AD1-071EBE8F1392}"/>
    <dgm:cxn modelId="{63DA9A4D-5E02-47F2-9A4C-CBE1D929E03F}" type="presOf" srcId="{B2CC6589-98FD-4788-9BAE-B25BDEDF63F7}" destId="{1CBA1C46-4CB0-4320-BAEF-028DFB6ACAF7}" srcOrd="0" destOrd="0" presId="urn:microsoft.com/office/officeart/2005/8/layout/default"/>
    <dgm:cxn modelId="{37CEC56E-45FF-43A5-BB20-874FE7EA8350}" srcId="{12636F4C-7396-4531-B55F-A749DB2AA21C}" destId="{F5339B26-201F-44FB-B63A-037E1C392AA2}" srcOrd="2" destOrd="0" parTransId="{696771C0-39C0-4BCA-B275-99151DD0562D}" sibTransId="{E07F0E47-F1DD-40FA-B60F-49D5EEC2105C}"/>
    <dgm:cxn modelId="{B78A9474-AFB9-4384-87A6-3096A9A7BA61}" srcId="{12636F4C-7396-4531-B55F-A749DB2AA21C}" destId="{CC362712-24B2-4A01-B8DD-A728903BBFC1}" srcOrd="5" destOrd="0" parTransId="{F60A7B7B-77B0-4B5E-8AA0-1AB495B4B67F}" sibTransId="{7D26FD6A-07D2-4B01-8922-0D59C22CF306}"/>
    <dgm:cxn modelId="{C6D879F5-1ABC-44E4-93C7-E8A61E79F1A7}" type="presOf" srcId="{7AD2F68B-C87D-41F2-9AFC-A06F15CB8E08}" destId="{CC2F5D47-6D91-41F9-9257-74BBA52D688C}" srcOrd="0" destOrd="0" presId="urn:microsoft.com/office/officeart/2005/8/layout/default"/>
    <dgm:cxn modelId="{A5F85FCD-43D2-40BB-B595-CAC16CE375FC}" type="presOf" srcId="{49E08D61-FF0C-45E4-A47D-E26F159AE864}" destId="{B6C54A94-8826-4589-8C0B-5ACA01EBA858}" srcOrd="0" destOrd="0" presId="urn:microsoft.com/office/officeart/2005/8/layout/default"/>
    <dgm:cxn modelId="{C3EFD7DC-6BF4-4491-A493-2AEA6385029D}" type="presOf" srcId="{80D65057-2789-4633-B19B-A7DB5AFAADF3}" destId="{485F0529-39CC-4ABF-AF2A-533C23035128}" srcOrd="0" destOrd="0" presId="urn:microsoft.com/office/officeart/2005/8/layout/default"/>
    <dgm:cxn modelId="{6CFA05CE-4D99-4451-93F0-7B905EB1486A}" srcId="{12636F4C-7396-4531-B55F-A749DB2AA21C}" destId="{519554C5-237B-4C3E-9377-8C86B89506E1}" srcOrd="4" destOrd="0" parTransId="{8B5E9782-6D44-46CD-A277-1767E1F2FABC}" sibTransId="{0FDE347E-346A-421B-8472-F08977CC00C7}"/>
    <dgm:cxn modelId="{E6B9821A-C963-412F-9BC9-BF5F6B00C021}" type="presOf" srcId="{FFE045E4-2D0A-465F-9072-AA0C833CB7EB}" destId="{FF870B5A-90E1-4826-B5C8-AA7B02383791}" srcOrd="0" destOrd="0" presId="urn:microsoft.com/office/officeart/2005/8/layout/default"/>
    <dgm:cxn modelId="{1DA9308A-1C52-4C7C-A420-FBE41E133ED7}" type="presOf" srcId="{519554C5-237B-4C3E-9377-8C86B89506E1}" destId="{D705166F-7864-40E0-8B1E-DB484CE8B7E0}" srcOrd="0" destOrd="0" presId="urn:microsoft.com/office/officeart/2005/8/layout/default"/>
    <dgm:cxn modelId="{FC503529-45EF-4EA0-861C-D8907B5E6DBA}" type="presOf" srcId="{12636F4C-7396-4531-B55F-A749DB2AA21C}" destId="{04732134-5E78-44DE-B357-3E2459E6E2F5}" srcOrd="0" destOrd="0" presId="urn:microsoft.com/office/officeart/2005/8/layout/default"/>
    <dgm:cxn modelId="{FB0B8807-4886-4ABB-9792-A4D4374DD724}" type="presOf" srcId="{96A5F999-D096-4399-8F70-1DC70D3BD7C1}" destId="{F292F56C-AA43-4C46-ABA2-01BA52EB2B0E}" srcOrd="0" destOrd="0" presId="urn:microsoft.com/office/officeart/2005/8/layout/default"/>
    <dgm:cxn modelId="{9E512C16-8A0D-46F3-860A-1015FA450281}" type="presParOf" srcId="{04732134-5E78-44DE-B357-3E2459E6E2F5}" destId="{9A754512-3FE1-4D72-A867-F8067BB76BE2}" srcOrd="0" destOrd="0" presId="urn:microsoft.com/office/officeart/2005/8/layout/default"/>
    <dgm:cxn modelId="{767AFBF4-C43D-4A4A-B886-5BB8D10EE413}" type="presParOf" srcId="{04732134-5E78-44DE-B357-3E2459E6E2F5}" destId="{958FD214-1E7A-449F-8B61-3B464D479170}" srcOrd="1" destOrd="0" presId="urn:microsoft.com/office/officeart/2005/8/layout/default"/>
    <dgm:cxn modelId="{76556816-8A93-4A84-8032-735CF28877D3}" type="presParOf" srcId="{04732134-5E78-44DE-B357-3E2459E6E2F5}" destId="{B6C54A94-8826-4589-8C0B-5ACA01EBA858}" srcOrd="2" destOrd="0" presId="urn:microsoft.com/office/officeart/2005/8/layout/default"/>
    <dgm:cxn modelId="{20F1536E-96E8-4BC1-B5FE-43CEFC37CFB8}" type="presParOf" srcId="{04732134-5E78-44DE-B357-3E2459E6E2F5}" destId="{C7EDF3A5-7285-44B2-98FB-27E512827D12}" srcOrd="3" destOrd="0" presId="urn:microsoft.com/office/officeart/2005/8/layout/default"/>
    <dgm:cxn modelId="{0DB31370-F85A-448E-B131-A070AF500E78}" type="presParOf" srcId="{04732134-5E78-44DE-B357-3E2459E6E2F5}" destId="{9F162DD4-456D-489C-A2A3-F4E5DA2F54D2}" srcOrd="4" destOrd="0" presId="urn:microsoft.com/office/officeart/2005/8/layout/default"/>
    <dgm:cxn modelId="{534ED7D0-43EE-46CA-8B2F-E67DA37DD90F}" type="presParOf" srcId="{04732134-5E78-44DE-B357-3E2459E6E2F5}" destId="{45CC56FC-22B5-4FFE-8C78-7E28777B6DD5}" srcOrd="5" destOrd="0" presId="urn:microsoft.com/office/officeart/2005/8/layout/default"/>
    <dgm:cxn modelId="{A13BEE4C-458D-45D1-9E1F-27DD33FC3218}" type="presParOf" srcId="{04732134-5E78-44DE-B357-3E2459E6E2F5}" destId="{CC2F5D47-6D91-41F9-9257-74BBA52D688C}" srcOrd="6" destOrd="0" presId="urn:microsoft.com/office/officeart/2005/8/layout/default"/>
    <dgm:cxn modelId="{7A4686EA-5059-4682-B70E-686F71E93FD9}" type="presParOf" srcId="{04732134-5E78-44DE-B357-3E2459E6E2F5}" destId="{E57E3300-9517-42E0-83F4-EF56673FB605}" srcOrd="7" destOrd="0" presId="urn:microsoft.com/office/officeart/2005/8/layout/default"/>
    <dgm:cxn modelId="{975C43E1-B8E5-4A0D-A9DC-804513CB33CE}" type="presParOf" srcId="{04732134-5E78-44DE-B357-3E2459E6E2F5}" destId="{D705166F-7864-40E0-8B1E-DB484CE8B7E0}" srcOrd="8" destOrd="0" presId="urn:microsoft.com/office/officeart/2005/8/layout/default"/>
    <dgm:cxn modelId="{56A0403C-59FF-4AE3-B2E3-788D0A27ECFE}" type="presParOf" srcId="{04732134-5E78-44DE-B357-3E2459E6E2F5}" destId="{F41A007D-8E19-4A46-8094-0D4F79DCA998}" srcOrd="9" destOrd="0" presId="urn:microsoft.com/office/officeart/2005/8/layout/default"/>
    <dgm:cxn modelId="{177D42D6-8E78-43C1-907D-24ED53971339}" type="presParOf" srcId="{04732134-5E78-44DE-B357-3E2459E6E2F5}" destId="{A634D569-9D3D-4121-A40D-77942AEDA575}" srcOrd="10" destOrd="0" presId="urn:microsoft.com/office/officeart/2005/8/layout/default"/>
    <dgm:cxn modelId="{A371E91D-776C-41FD-AD88-DDA9EF69058D}" type="presParOf" srcId="{04732134-5E78-44DE-B357-3E2459E6E2F5}" destId="{1BCEB774-FCB9-4EA5-850C-05FCCF6F121B}" srcOrd="11" destOrd="0" presId="urn:microsoft.com/office/officeart/2005/8/layout/default"/>
    <dgm:cxn modelId="{56D137D3-4A03-4B10-9ADE-BB00B1A9881C}" type="presParOf" srcId="{04732134-5E78-44DE-B357-3E2459E6E2F5}" destId="{1CBA1C46-4CB0-4320-BAEF-028DFB6ACAF7}" srcOrd="12" destOrd="0" presId="urn:microsoft.com/office/officeart/2005/8/layout/default"/>
    <dgm:cxn modelId="{59C43D3D-5051-464B-B8E7-18564BDB0C70}" type="presParOf" srcId="{04732134-5E78-44DE-B357-3E2459E6E2F5}" destId="{B91F8A60-68A1-477F-9453-738D164E35CF}" srcOrd="13" destOrd="0" presId="urn:microsoft.com/office/officeart/2005/8/layout/default"/>
    <dgm:cxn modelId="{A7EC37F3-1BBF-4E33-8621-862A9B0B72FE}" type="presParOf" srcId="{04732134-5E78-44DE-B357-3E2459E6E2F5}" destId="{FF870B5A-90E1-4826-B5C8-AA7B02383791}" srcOrd="14" destOrd="0" presId="urn:microsoft.com/office/officeart/2005/8/layout/default"/>
    <dgm:cxn modelId="{8A531E4A-A548-454E-B863-1A110B64A1AB}" type="presParOf" srcId="{04732134-5E78-44DE-B357-3E2459E6E2F5}" destId="{221A9936-9B31-4C44-9B8C-9B2E995C52F1}" srcOrd="15" destOrd="0" presId="urn:microsoft.com/office/officeart/2005/8/layout/default"/>
    <dgm:cxn modelId="{C9ECCE09-BE6C-4E51-BBA0-E7201D536648}" type="presParOf" srcId="{04732134-5E78-44DE-B357-3E2459E6E2F5}" destId="{F292F56C-AA43-4C46-ABA2-01BA52EB2B0E}" srcOrd="16" destOrd="0" presId="urn:microsoft.com/office/officeart/2005/8/layout/default"/>
    <dgm:cxn modelId="{8F53CFB4-84BB-4CD9-9639-B5EBFCAC1FC6}" type="presParOf" srcId="{04732134-5E78-44DE-B357-3E2459E6E2F5}" destId="{5162B9C2-8995-4D93-A1F1-A6FF589332D4}" srcOrd="17" destOrd="0" presId="urn:microsoft.com/office/officeart/2005/8/layout/default"/>
    <dgm:cxn modelId="{648DBF50-5018-4C1A-8B11-96009988B3F5}" type="presParOf" srcId="{04732134-5E78-44DE-B357-3E2459E6E2F5}" destId="{485F0529-39CC-4ABF-AF2A-533C23035128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F6B5F-67AC-48B1-ABE2-34D243C90B34}">
      <dsp:nvSpPr>
        <dsp:cNvPr id="0" name=""/>
        <dsp:cNvSpPr/>
      </dsp:nvSpPr>
      <dsp:spPr>
        <a:xfrm>
          <a:off x="0" y="0"/>
          <a:ext cx="3298031" cy="33647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27" tIns="330200" rIns="257127" bIns="33020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>
              <a:latin typeface="Arial" panose="020B0604020202020204" pitchFamily="34" charset="0"/>
              <a:cs typeface="Arial" panose="020B0604020202020204" pitchFamily="34" charset="0"/>
            </a:rPr>
            <a:t>Όργανο επικοινωνίας χρησιμοποιούμενο από τους ανθρώπους μιας ομόγλωσσης κοινότητας.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278601"/>
        <a:ext cx="3298031" cy="2018844"/>
      </dsp:txXfrm>
    </dsp:sp>
    <dsp:sp modelId="{5BA88C95-C0B2-4BC6-8DE5-3D26312E123A}">
      <dsp:nvSpPr>
        <dsp:cNvPr id="0" name=""/>
        <dsp:cNvSpPr/>
      </dsp:nvSpPr>
      <dsp:spPr>
        <a:xfrm>
          <a:off x="1144304" y="336474"/>
          <a:ext cx="1009422" cy="10094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698" tIns="12700" rIns="7869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/>
            <a:t>1</a:t>
          </a:r>
        </a:p>
      </dsp:txBody>
      <dsp:txXfrm>
        <a:off x="1292130" y="484300"/>
        <a:ext cx="713770" cy="713770"/>
      </dsp:txXfrm>
    </dsp:sp>
    <dsp:sp modelId="{AB3DB6AC-A3C4-4009-A3D8-AF8B317316FB}">
      <dsp:nvSpPr>
        <dsp:cNvPr id="0" name=""/>
        <dsp:cNvSpPr/>
      </dsp:nvSpPr>
      <dsp:spPr>
        <a:xfrm>
          <a:off x="0" y="3364669"/>
          <a:ext cx="3298031" cy="7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64DA59-90F2-4D04-87D6-51078B74EBBC}">
      <dsp:nvSpPr>
        <dsp:cNvPr id="0" name=""/>
        <dsp:cNvSpPr/>
      </dsp:nvSpPr>
      <dsp:spPr>
        <a:xfrm>
          <a:off x="3627834" y="0"/>
          <a:ext cx="3298031" cy="33647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27" tIns="330200" rIns="257127" bIns="33020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>
              <a:latin typeface="Arial" panose="020B0604020202020204" pitchFamily="34" charset="0"/>
              <a:cs typeface="Arial" panose="020B0604020202020204" pitchFamily="34" charset="0"/>
            </a:rPr>
            <a:t>Μέσο έκφρασης ευχάριστων ή δυσάρεστων συναισθημάτων.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27834" y="1278601"/>
        <a:ext cx="3298031" cy="2018844"/>
      </dsp:txXfrm>
    </dsp:sp>
    <dsp:sp modelId="{E4204135-42EB-4138-B647-F894ED92B126}">
      <dsp:nvSpPr>
        <dsp:cNvPr id="0" name=""/>
        <dsp:cNvSpPr/>
      </dsp:nvSpPr>
      <dsp:spPr>
        <a:xfrm>
          <a:off x="4772138" y="336474"/>
          <a:ext cx="1009422" cy="10094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698" tIns="12700" rIns="7869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2</a:t>
          </a:r>
        </a:p>
      </dsp:txBody>
      <dsp:txXfrm>
        <a:off x="4919964" y="484300"/>
        <a:ext cx="713770" cy="713770"/>
      </dsp:txXfrm>
    </dsp:sp>
    <dsp:sp modelId="{94F139D0-84CE-4AC2-B529-ED86249BB99E}">
      <dsp:nvSpPr>
        <dsp:cNvPr id="0" name=""/>
        <dsp:cNvSpPr/>
      </dsp:nvSpPr>
      <dsp:spPr>
        <a:xfrm>
          <a:off x="3627834" y="3364669"/>
          <a:ext cx="3298031" cy="7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4B2430-A6C9-4BF0-993F-0104C5DDF5C5}">
      <dsp:nvSpPr>
        <dsp:cNvPr id="0" name=""/>
        <dsp:cNvSpPr/>
      </dsp:nvSpPr>
      <dsp:spPr>
        <a:xfrm>
          <a:off x="7255668" y="0"/>
          <a:ext cx="3298031" cy="33647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27" tIns="330200" rIns="257127" bIns="33020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>
              <a:latin typeface="Arial" panose="020B0604020202020204" pitchFamily="34" charset="0"/>
              <a:cs typeface="Arial" panose="020B0604020202020204" pitchFamily="34" charset="0"/>
            </a:rPr>
            <a:t>Φορέας κάθε διανοητικής δραστηριότητας του ανθρώπου, συνεπώς, έχουμε στενή σύνδεση της Γλώσσας με τη Σκέψη.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55668" y="1278601"/>
        <a:ext cx="3298031" cy="2018844"/>
      </dsp:txXfrm>
    </dsp:sp>
    <dsp:sp modelId="{8A50CDFF-F09C-4EC7-950B-F778FC742C80}">
      <dsp:nvSpPr>
        <dsp:cNvPr id="0" name=""/>
        <dsp:cNvSpPr/>
      </dsp:nvSpPr>
      <dsp:spPr>
        <a:xfrm>
          <a:off x="8399973" y="336474"/>
          <a:ext cx="1009422" cy="10094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698" tIns="12700" rIns="78698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3</a:t>
          </a:r>
        </a:p>
      </dsp:txBody>
      <dsp:txXfrm>
        <a:off x="8547799" y="484300"/>
        <a:ext cx="713770" cy="713770"/>
      </dsp:txXfrm>
    </dsp:sp>
    <dsp:sp modelId="{B0CCE670-0217-49FF-852D-191A61D8CCA8}">
      <dsp:nvSpPr>
        <dsp:cNvPr id="0" name=""/>
        <dsp:cNvSpPr/>
      </dsp:nvSpPr>
      <dsp:spPr>
        <a:xfrm>
          <a:off x="7255668" y="3364669"/>
          <a:ext cx="3298031" cy="7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1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54512-3FE1-4D72-A867-F8067BB76BE2}">
      <dsp:nvSpPr>
        <dsp:cNvPr id="0" name=""/>
        <dsp:cNvSpPr/>
      </dsp:nvSpPr>
      <dsp:spPr>
        <a:xfrm>
          <a:off x="0" y="323598"/>
          <a:ext cx="1883777" cy="17363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>
              <a:solidFill>
                <a:schemeClr val="tx1"/>
              </a:solidFill>
              <a:latin typeface="+mj-lt"/>
            </a:rPr>
            <a:t>1.Φωνητικές</a:t>
          </a:r>
          <a:r>
            <a:rPr lang="el-GR" sz="1800" kern="1200" dirty="0">
              <a:solidFill>
                <a:schemeClr val="tx1"/>
              </a:solidFill>
              <a:latin typeface="+mj-lt"/>
            </a:rPr>
            <a:t>: οι λέξεις αποκτούν νέα φωνητική μορφή, π.χ.</a:t>
          </a:r>
          <a:endParaRPr lang="en-US" sz="1800" kern="1200" dirty="0">
            <a:solidFill>
              <a:schemeClr val="tx1"/>
            </a:solidFill>
            <a:latin typeface="+mj-lt"/>
          </a:endParaRPr>
        </a:p>
      </dsp:txBody>
      <dsp:txXfrm>
        <a:off x="0" y="323598"/>
        <a:ext cx="1883777" cy="1736372"/>
      </dsp:txXfrm>
    </dsp:sp>
    <dsp:sp modelId="{B6C54A94-8826-4589-8C0B-5ACA01EBA858}">
      <dsp:nvSpPr>
        <dsp:cNvPr id="0" name=""/>
        <dsp:cNvSpPr/>
      </dsp:nvSpPr>
      <dsp:spPr>
        <a:xfrm>
          <a:off x="2012647" y="313578"/>
          <a:ext cx="1883777" cy="1756411"/>
        </a:xfrm>
        <a:prstGeom prst="rect">
          <a:avLst/>
        </a:prstGeom>
        <a:solidFill>
          <a:schemeClr val="accent5">
            <a:hueOff val="261865"/>
            <a:satOff val="-1252"/>
            <a:lumOff val="1373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>
              <a:latin typeface="+mj-lt"/>
            </a:rPr>
            <a:t>αρχ. </a:t>
          </a:r>
          <a:r>
            <a:rPr lang="el-GR" sz="1800" i="1" kern="1200" dirty="0">
              <a:latin typeface="+mj-lt"/>
            </a:rPr>
            <a:t>κώδων, </a:t>
          </a:r>
          <a:r>
            <a:rPr lang="el-GR" sz="1800" kern="1200" dirty="0">
              <a:latin typeface="+mj-lt"/>
            </a:rPr>
            <a:t>μεταγεν. </a:t>
          </a:r>
          <a:r>
            <a:rPr lang="el-GR" sz="1800" i="1" kern="1200" dirty="0" err="1">
              <a:latin typeface="+mj-lt"/>
            </a:rPr>
            <a:t>κωδώνιον</a:t>
          </a:r>
          <a:r>
            <a:rPr lang="el-GR" sz="1800" kern="1200" dirty="0">
              <a:latin typeface="+mj-lt"/>
            </a:rPr>
            <a:t>, νεοελλ. </a:t>
          </a:r>
          <a:r>
            <a:rPr lang="el-GR" sz="1800" i="1" kern="1200" dirty="0">
              <a:latin typeface="+mj-lt"/>
            </a:rPr>
            <a:t>κουδούνι </a:t>
          </a:r>
          <a:endParaRPr lang="en-US" sz="1800" kern="1200" dirty="0">
            <a:latin typeface="+mj-lt"/>
          </a:endParaRPr>
        </a:p>
      </dsp:txBody>
      <dsp:txXfrm>
        <a:off x="2012647" y="313578"/>
        <a:ext cx="1883777" cy="1756411"/>
      </dsp:txXfrm>
    </dsp:sp>
    <dsp:sp modelId="{9F162DD4-456D-489C-A2A3-F4E5DA2F54D2}">
      <dsp:nvSpPr>
        <dsp:cNvPr id="0" name=""/>
        <dsp:cNvSpPr/>
      </dsp:nvSpPr>
      <dsp:spPr>
        <a:xfrm>
          <a:off x="4084803" y="332385"/>
          <a:ext cx="2171543" cy="1718796"/>
        </a:xfrm>
        <a:prstGeom prst="rect">
          <a:avLst/>
        </a:prstGeom>
        <a:solidFill>
          <a:schemeClr val="accent5">
            <a:hueOff val="523730"/>
            <a:satOff val="-2504"/>
            <a:lumOff val="2745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>
              <a:latin typeface="+mj-lt"/>
            </a:rPr>
            <a:t>2. Μορφολογικές</a:t>
          </a:r>
          <a:r>
            <a:rPr lang="el-GR" sz="1800" kern="1200" dirty="0">
              <a:latin typeface="+mj-lt"/>
            </a:rPr>
            <a:t>: διαφοροποίηση ως προς την κλίση, π.χ.</a:t>
          </a:r>
          <a:endParaRPr lang="en-US" sz="1800" kern="1200" dirty="0">
            <a:latin typeface="+mj-lt"/>
          </a:endParaRPr>
        </a:p>
      </dsp:txBody>
      <dsp:txXfrm>
        <a:off x="4084803" y="332385"/>
        <a:ext cx="2171543" cy="1718796"/>
      </dsp:txXfrm>
    </dsp:sp>
    <dsp:sp modelId="{CC2F5D47-6D91-41F9-9257-74BBA52D688C}">
      <dsp:nvSpPr>
        <dsp:cNvPr id="0" name=""/>
        <dsp:cNvSpPr/>
      </dsp:nvSpPr>
      <dsp:spPr>
        <a:xfrm>
          <a:off x="6431048" y="223597"/>
          <a:ext cx="2779740" cy="1745131"/>
        </a:xfrm>
        <a:prstGeom prst="rect">
          <a:avLst/>
        </a:prstGeom>
        <a:solidFill>
          <a:schemeClr val="accent5">
            <a:hueOff val="785595"/>
            <a:satOff val="-3757"/>
            <a:lumOff val="411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>
              <a:latin typeface="+mj-lt"/>
            </a:rPr>
            <a:t>αρχ. </a:t>
          </a:r>
          <a:r>
            <a:rPr lang="el-GR" sz="1800" kern="1200" dirty="0" err="1">
              <a:latin typeface="+mj-lt"/>
            </a:rPr>
            <a:t>παῖς</a:t>
          </a:r>
          <a:r>
            <a:rPr lang="el-GR" sz="1800" kern="1200" dirty="0">
              <a:latin typeface="+mj-lt"/>
            </a:rPr>
            <a:t>&gt;</a:t>
          </a:r>
          <a:r>
            <a:rPr lang="el-GR" sz="1800" kern="1200" dirty="0" err="1">
              <a:latin typeface="+mj-lt"/>
            </a:rPr>
            <a:t>παιδ-ός</a:t>
          </a:r>
          <a:r>
            <a:rPr lang="el-GR" sz="1800" kern="1200" dirty="0">
              <a:latin typeface="+mj-lt"/>
            </a:rPr>
            <a:t>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>
              <a:latin typeface="+mj-lt"/>
            </a:rPr>
            <a:t>μεταγεν. </a:t>
          </a:r>
          <a:r>
            <a:rPr lang="el-GR" sz="1800" kern="1200" dirty="0" err="1">
              <a:latin typeface="+mj-lt"/>
            </a:rPr>
            <a:t>παιδίον</a:t>
          </a:r>
          <a:r>
            <a:rPr lang="el-GR" sz="1800" kern="1200" dirty="0">
              <a:latin typeface="+mj-lt"/>
            </a:rPr>
            <a:t>&gt;παιδί-ου,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>
              <a:latin typeface="+mj-lt"/>
            </a:rPr>
            <a:t>νεοελλ. παιδί&gt;</a:t>
          </a:r>
          <a:r>
            <a:rPr lang="el-GR" sz="1800" kern="1200" dirty="0" err="1">
              <a:latin typeface="+mj-lt"/>
            </a:rPr>
            <a:t>παιδ-ού</a:t>
          </a:r>
          <a:endParaRPr lang="en-US" sz="1800" kern="1200" dirty="0">
            <a:latin typeface="+mj-lt"/>
          </a:endParaRPr>
        </a:p>
      </dsp:txBody>
      <dsp:txXfrm>
        <a:off x="6431048" y="223597"/>
        <a:ext cx="2779740" cy="1745131"/>
      </dsp:txXfrm>
    </dsp:sp>
    <dsp:sp modelId="{D705166F-7864-40E0-8B1E-DB484CE8B7E0}">
      <dsp:nvSpPr>
        <dsp:cNvPr id="0" name=""/>
        <dsp:cNvSpPr/>
      </dsp:nvSpPr>
      <dsp:spPr>
        <a:xfrm>
          <a:off x="9357421" y="199217"/>
          <a:ext cx="1883777" cy="1876762"/>
        </a:xfrm>
        <a:prstGeom prst="rect">
          <a:avLst/>
        </a:prstGeom>
        <a:solidFill>
          <a:schemeClr val="accent5">
            <a:hueOff val="1047459"/>
            <a:satOff val="-5009"/>
            <a:lumOff val="549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>
              <a:latin typeface="+mj-lt"/>
            </a:rPr>
            <a:t>3.Συντακτικές</a:t>
          </a:r>
          <a:r>
            <a:rPr lang="el-GR" sz="1800" kern="1200" dirty="0">
              <a:latin typeface="+mj-lt"/>
            </a:rPr>
            <a:t>: δημιουργία νέων συντακτικών δομών, π.χ.</a:t>
          </a:r>
          <a:endParaRPr lang="en-US" sz="1800" kern="1200" dirty="0">
            <a:latin typeface="+mj-lt"/>
          </a:endParaRPr>
        </a:p>
      </dsp:txBody>
      <dsp:txXfrm>
        <a:off x="9357421" y="199217"/>
        <a:ext cx="1883777" cy="1876762"/>
      </dsp:txXfrm>
    </dsp:sp>
    <dsp:sp modelId="{A634D569-9D3D-4121-A40D-77942AEDA575}">
      <dsp:nvSpPr>
        <dsp:cNvPr id="0" name=""/>
        <dsp:cNvSpPr/>
      </dsp:nvSpPr>
      <dsp:spPr>
        <a:xfrm>
          <a:off x="31101" y="2306472"/>
          <a:ext cx="2356963" cy="2267597"/>
        </a:xfrm>
        <a:prstGeom prst="rect">
          <a:avLst/>
        </a:prstGeom>
        <a:solidFill>
          <a:schemeClr val="accent5">
            <a:hueOff val="1309324"/>
            <a:satOff val="-6261"/>
            <a:lumOff val="6863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>
              <a:latin typeface="+mj-lt"/>
            </a:rPr>
            <a:t>αρχ. </a:t>
          </a:r>
          <a:r>
            <a:rPr lang="el-GR" sz="1800" kern="1200" dirty="0" err="1">
              <a:latin typeface="+mj-lt"/>
            </a:rPr>
            <a:t>Ἀκούω</a:t>
          </a:r>
          <a:r>
            <a:rPr lang="el-GR" sz="1800" kern="1200" dirty="0">
              <a:latin typeface="+mj-lt"/>
            </a:rPr>
            <a:t> </a:t>
          </a:r>
          <a:r>
            <a:rPr lang="el-GR" sz="1800" kern="1200" dirty="0" err="1">
              <a:latin typeface="+mj-lt"/>
            </a:rPr>
            <a:t>τοῦ</a:t>
          </a:r>
          <a:r>
            <a:rPr lang="el-GR" sz="1800" kern="1200" dirty="0">
              <a:latin typeface="+mj-lt"/>
            </a:rPr>
            <a:t> </a:t>
          </a:r>
          <a:r>
            <a:rPr lang="el-GR" sz="1800" kern="1200" dirty="0" err="1">
              <a:latin typeface="+mj-lt"/>
            </a:rPr>
            <a:t>Σωκράτους</a:t>
          </a:r>
          <a:r>
            <a:rPr lang="el-GR" sz="1800" kern="1200" dirty="0">
              <a:latin typeface="+mj-lt"/>
            </a:rPr>
            <a:t> </a:t>
          </a:r>
          <a:r>
            <a:rPr lang="el-GR" sz="1800" u="sng" kern="1200" dirty="0" err="1">
              <a:latin typeface="+mj-lt"/>
            </a:rPr>
            <a:t>ὁμιλοῦντος</a:t>
          </a:r>
          <a:r>
            <a:rPr lang="el-GR" sz="1800" u="sng" kern="1200" dirty="0">
              <a:latin typeface="+mj-lt"/>
            </a:rPr>
            <a:t>. </a:t>
          </a:r>
          <a:r>
            <a:rPr lang="el-GR" sz="1800" kern="1200" dirty="0">
              <a:latin typeface="+mj-lt"/>
            </a:rPr>
            <a:t>(κατηγορηματική μετοχή) – νεοελλ. Ακούω τον Σωκράτη </a:t>
          </a:r>
          <a:r>
            <a:rPr lang="el-GR" sz="1800" u="sng" kern="1200" dirty="0">
              <a:latin typeface="+mj-lt"/>
            </a:rPr>
            <a:t>να μιλάει. </a:t>
          </a:r>
          <a:r>
            <a:rPr lang="el-GR" sz="1800" kern="1200" dirty="0">
              <a:latin typeface="+mj-lt"/>
            </a:rPr>
            <a:t>(δευτερεύουσα πρόταση)</a:t>
          </a:r>
          <a:endParaRPr lang="en-US" sz="1800" kern="1200" dirty="0">
            <a:latin typeface="+mj-lt"/>
          </a:endParaRPr>
        </a:p>
      </dsp:txBody>
      <dsp:txXfrm>
        <a:off x="31101" y="2306472"/>
        <a:ext cx="2356963" cy="2267597"/>
      </dsp:txXfrm>
    </dsp:sp>
    <dsp:sp modelId="{1CBA1C46-4CB0-4320-BAEF-028DFB6ACAF7}">
      <dsp:nvSpPr>
        <dsp:cNvPr id="0" name=""/>
        <dsp:cNvSpPr/>
      </dsp:nvSpPr>
      <dsp:spPr>
        <a:xfrm>
          <a:off x="2808449" y="2336441"/>
          <a:ext cx="1883777" cy="2100736"/>
        </a:xfrm>
        <a:prstGeom prst="rect">
          <a:avLst/>
        </a:prstGeom>
        <a:solidFill>
          <a:schemeClr val="accent5">
            <a:hueOff val="1571189"/>
            <a:satOff val="-7513"/>
            <a:lumOff val="8235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>
              <a:latin typeface="+mj-lt"/>
            </a:rPr>
            <a:t>4.Λεξιλογικές</a:t>
          </a:r>
          <a:r>
            <a:rPr lang="el-GR" sz="1800" kern="1200" dirty="0">
              <a:latin typeface="+mj-lt"/>
            </a:rPr>
            <a:t>: εμφάνιση νέων λέξεων προκειμένου να αποτυπωθούν νέες έννοιες, π.χ. αεροπλάνο</a:t>
          </a:r>
          <a:endParaRPr lang="en-US" sz="1800" kern="1200" dirty="0">
            <a:latin typeface="+mj-lt"/>
          </a:endParaRPr>
        </a:p>
      </dsp:txBody>
      <dsp:txXfrm>
        <a:off x="2808449" y="2336441"/>
        <a:ext cx="1883777" cy="2100736"/>
      </dsp:txXfrm>
    </dsp:sp>
    <dsp:sp modelId="{FF870B5A-90E1-4826-B5C8-AA7B02383791}">
      <dsp:nvSpPr>
        <dsp:cNvPr id="0" name=""/>
        <dsp:cNvSpPr/>
      </dsp:nvSpPr>
      <dsp:spPr>
        <a:xfrm>
          <a:off x="4880604" y="2336441"/>
          <a:ext cx="1883777" cy="2100736"/>
        </a:xfrm>
        <a:prstGeom prst="rect">
          <a:avLst/>
        </a:prstGeom>
        <a:solidFill>
          <a:schemeClr val="accent5">
            <a:hueOff val="1833054"/>
            <a:satOff val="-8766"/>
            <a:lumOff val="960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880604" y="2336441"/>
        <a:ext cx="1883777" cy="2100736"/>
      </dsp:txXfrm>
    </dsp:sp>
    <dsp:sp modelId="{F292F56C-AA43-4C46-ABA2-01BA52EB2B0E}">
      <dsp:nvSpPr>
        <dsp:cNvPr id="0" name=""/>
        <dsp:cNvSpPr/>
      </dsp:nvSpPr>
      <dsp:spPr>
        <a:xfrm>
          <a:off x="6966417" y="2294372"/>
          <a:ext cx="1883777" cy="2100736"/>
        </a:xfrm>
        <a:prstGeom prst="rect">
          <a:avLst/>
        </a:prstGeom>
        <a:solidFill>
          <a:schemeClr val="accent5">
            <a:hueOff val="2094919"/>
            <a:satOff val="-10018"/>
            <a:lumOff val="1098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>
              <a:latin typeface="+mj-lt"/>
            </a:rPr>
            <a:t>5.αλλάγή σημασίας των λέξεων</a:t>
          </a:r>
          <a:r>
            <a:rPr lang="el-GR" sz="1800" kern="1200" dirty="0">
              <a:latin typeface="+mj-lt"/>
            </a:rPr>
            <a:t>, π.χ. </a:t>
          </a:r>
          <a:endParaRPr lang="en-US" sz="1800" kern="1200" dirty="0">
            <a:latin typeface="+mj-lt"/>
          </a:endParaRPr>
        </a:p>
      </dsp:txBody>
      <dsp:txXfrm>
        <a:off x="6966417" y="2294372"/>
        <a:ext cx="1883777" cy="2100736"/>
      </dsp:txXfrm>
    </dsp:sp>
    <dsp:sp modelId="{485F0529-39CC-4ABF-AF2A-533C23035128}">
      <dsp:nvSpPr>
        <dsp:cNvPr id="0" name=""/>
        <dsp:cNvSpPr/>
      </dsp:nvSpPr>
      <dsp:spPr>
        <a:xfrm>
          <a:off x="9037819" y="2487953"/>
          <a:ext cx="2075678" cy="1890981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>
              <a:latin typeface="+mj-lt"/>
            </a:rPr>
            <a:t>αρχ. τράπεζα=τραπέζι, νεοελλ. τράπεζα=χρηματοπιστωτικός οργανισμός </a:t>
          </a:r>
          <a:endParaRPr lang="en-US" sz="1800" kern="1200" dirty="0">
            <a:latin typeface="+mj-lt"/>
          </a:endParaRPr>
        </a:p>
      </dsp:txBody>
      <dsp:txXfrm>
        <a:off x="9037819" y="2487953"/>
        <a:ext cx="2075678" cy="1890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749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774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656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0893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9810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9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876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793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740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17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98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024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607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972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CFFC615-1D69-4D10-9086-BA2F5EB66E8F}" type="datetimeFigureOut">
              <a:rPr lang="el-GR" smtClean="0"/>
              <a:t>12/2/2024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563B118-C4AB-432F-A037-E3F73261DB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98796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31D35AB-90C6-4457-B232-4E99EF2D3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441" y="138545"/>
            <a:ext cx="10572000" cy="3974685"/>
          </a:xfrm>
        </p:spPr>
        <p:txBody>
          <a:bodyPr/>
          <a:lstStyle/>
          <a:p>
            <a:pPr algn="ctr"/>
            <a:r>
              <a:rPr lang="el-GR" sz="6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Ιστορία της Ελληνικής Γλώσσας</a:t>
            </a:r>
          </a:p>
        </p:txBody>
      </p:sp>
    </p:spTree>
    <p:extLst>
      <p:ext uri="{BB962C8B-B14F-4D97-AF65-F5344CB8AC3E}">
        <p14:creationId xmlns:p14="http://schemas.microsoft.com/office/powerpoint/2010/main" val="1860423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8C1FC8BA-94E6-44F7-B346-6A2215E66D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xmlns="" id="{A8329D92-4903-43FF-90F4-878F5D3F1D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B85793D-D75A-4D09-8119-09B2AE66D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Διάλεκτοι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και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Ιδιώμ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ατα της Νέας Ελληνικής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63A6484C-3249-4D94-839B-8A35E5535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713" y="2413000"/>
            <a:ext cx="3404372" cy="3632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Tx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kumimoji="0" lang="en-US" altLang="el-GR" sz="2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συμ</a:t>
            </a: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βατική γλωσσογεωγραφική κατάταξη που συνήθως υιοθετείται με βάση ένα μείγμα γλωσσικών (κυρίως φωνητικών) και γεωγραφικών κριτηρίων είναι η εξής:</a:t>
            </a:r>
          </a:p>
        </p:txBody>
      </p:sp>
      <p:sp>
        <p:nvSpPr>
          <p:cNvPr id="36" name="Rounded Rectangle 17">
            <a:extLst>
              <a:ext uri="{FF2B5EF4-FFF2-40B4-BE49-F238E27FC236}">
                <a16:creationId xmlns:a16="http://schemas.microsoft.com/office/drawing/2014/main" xmlns="" id="{567B1EEF-AB32-40F7-AD5F-41E0EA001E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xmlns="" id="{33F51DD6-C519-4B76-8962-ED4D7A9FC1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917785"/>
              </p:ext>
            </p:extLst>
          </p:nvPr>
        </p:nvGraphicFramePr>
        <p:xfrm>
          <a:off x="5603706" y="1372957"/>
          <a:ext cx="5638854" cy="41013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577003">
                  <a:extLst>
                    <a:ext uri="{9D8B030D-6E8A-4147-A177-3AD203B41FA5}">
                      <a16:colId xmlns:a16="http://schemas.microsoft.com/office/drawing/2014/main" xmlns="" val="3490003629"/>
                    </a:ext>
                  </a:extLst>
                </a:gridCol>
                <a:gridCol w="3061851">
                  <a:extLst>
                    <a:ext uri="{9D8B030D-6E8A-4147-A177-3AD203B41FA5}">
                      <a16:colId xmlns:a16="http://schemas.microsoft.com/office/drawing/2014/main" xmlns="" val="2031770476"/>
                    </a:ext>
                  </a:extLst>
                </a:gridCol>
              </a:tblGrid>
              <a:tr h="827048">
                <a:tc>
                  <a:txBody>
                    <a:bodyPr/>
                    <a:lstStyle/>
                    <a:p>
                      <a:pPr algn="l" fontAlgn="base"/>
                      <a:r>
                        <a:rPr lang="el-GR" sz="32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ΔΙΑΛΕΚΤΟΙ</a:t>
                      </a:r>
                    </a:p>
                  </a:txBody>
                  <a:tcPr marL="126943" marR="94451" marT="36269" marB="27201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l-GR" sz="3200" b="1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ΙΔΙΩΜΑΤΑ</a:t>
                      </a:r>
                    </a:p>
                  </a:txBody>
                  <a:tcPr marL="126943" marR="94451" marT="36269" marB="27201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1285593"/>
                  </a:ext>
                </a:extLst>
              </a:tr>
              <a:tr h="3274302"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Ποντιακή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Καππαδοκική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Κατωιταλική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Τσακωνική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Κυπριακή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Κρητική</a:t>
                      </a:r>
                    </a:p>
                  </a:txBody>
                  <a:tcPr marL="126943" marR="94451" marT="36269" marB="272019" anchor="ctr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Βόρεια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400" b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Ημιβόρεια</a:t>
                      </a:r>
                      <a:endParaRPr lang="el-GR" sz="2400" b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Δωδεκανησιακά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Κυκλαδικά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Επτανησιακά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Μικρασιατικά</a:t>
                      </a:r>
                    </a:p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l-GR" sz="2400" b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Μάνης, Κύμης και Παλαιάς Αθήνας</a:t>
                      </a:r>
                    </a:p>
                  </a:txBody>
                  <a:tcPr marL="126943" marR="94451" marT="36269" marB="27201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8015538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DCBE2F2-8E94-4E7F-896F-0D6775CFBDD0}"/>
              </a:ext>
            </a:extLst>
          </p:cNvPr>
          <p:cNvSpPr txBox="1"/>
          <p:nvPr/>
        </p:nvSpPr>
        <p:spPr>
          <a:xfrm>
            <a:off x="5378535" y="5888624"/>
            <a:ext cx="61005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http://www.academyofathens.gr/el/research/centers/greekdialects/neohellenic/dialects</a:t>
            </a:r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86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ABA8B28-424E-45A7-8076-67F38D7C1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Διαμόρφωση Κοινής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0948467-0FA9-4D63-BB7B-1A309227D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546" y="2465079"/>
            <a:ext cx="8002499" cy="3636511"/>
          </a:xfrm>
        </p:spPr>
        <p:txBody>
          <a:bodyPr>
            <a:noAutofit/>
          </a:bodyPr>
          <a:lstStyle/>
          <a:p>
            <a:pPr algn="just"/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Στην ιστορία των γλωσσών: </a:t>
            </a:r>
          </a:p>
          <a:p>
            <a:pPr algn="just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Μια γλώσσα διαφοροποιείται διαλεκτικά όταν ομάδες ομιλητών δεν επικοινωνούν μεταξύ τους.</a:t>
            </a:r>
          </a:p>
          <a:p>
            <a:pPr algn="just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Ενδέχεται, ωστόσο, μια από τις γλωσσικές διαφοροποιήσεις να επεκταθεί, να γενικευτεί και  να επικρατήσει, για λόγους οικονομικούς ή πολιτιστικούς, όπως συνέβη με την Αττική  διάλεκτο, που αποτέλεσε βάση για την Ελληνιστική Κοινή.</a:t>
            </a:r>
          </a:p>
          <a:p>
            <a:pPr algn="just"/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Με την εξάπλωση αυτή χάνεται η αρχική καθαρότητα, καθώς προσλαμβάνονται στοιχεία από άλλα ιδιώματα.</a:t>
            </a:r>
          </a:p>
          <a:p>
            <a:pPr algn="just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Εδώ, σημαντικός είναι ο ρόλος της Λογοτεχνίας, η οποία διαμορφώνει έναν γλωσσικό τύπο της Κοινής ή επικυρώνει έναν ήδη υπάρχοντα.</a:t>
            </a:r>
          </a:p>
        </p:txBody>
      </p:sp>
      <p:pic>
        <p:nvPicPr>
          <p:cNvPr id="2052" name="Picture 4" descr="Τι ψάχνει η σύγχρονη λογοτεχνία στην Ιστορία; | Άρθρα | Ελευθεροτυπία">
            <a:extLst>
              <a:ext uri="{FF2B5EF4-FFF2-40B4-BE49-F238E27FC236}">
                <a16:creationId xmlns:a16="http://schemas.microsoft.com/office/drawing/2014/main" xmlns="" id="{CCB7CAC5-B0EB-4062-8D1A-112F94F04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216" y="3571989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19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8698DDB-3E5C-428D-AB4E-1D0725085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l-GR" dirty="0"/>
              <a:t>Νεοελληνική Κοινή</a:t>
            </a:r>
          </a:p>
        </p:txBody>
      </p:sp>
      <p:pic>
        <p:nvPicPr>
          <p:cNvPr id="1026" name="Picture 2" descr="Η πρώτη Γραμματική της δημοτικής γλώσσας και ο Κερκυραίος λόγιος Νικόλαος  Σοφιανός - Κέρκυρα">
            <a:extLst>
              <a:ext uri="{FF2B5EF4-FFF2-40B4-BE49-F238E27FC236}">
                <a16:creationId xmlns:a16="http://schemas.microsoft.com/office/drawing/2014/main" xmlns="" id="{A0F0C8BC-DACF-4F0B-A2C9-4C216BAF48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0938"/>
          <a:stretch/>
        </p:blipFill>
        <p:spPr bwMode="auto">
          <a:xfrm>
            <a:off x="143020" y="2570782"/>
            <a:ext cx="2913062" cy="3628362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5979548-F2F3-40BC-B1C9-ABB190FD6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691" y="1911927"/>
            <a:ext cx="9019310" cy="494607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l-GR" sz="1600" u="sng" dirty="0">
                <a:latin typeface="Arial" panose="020B0604020202020204" pitchFamily="34" charset="0"/>
                <a:cs typeface="Arial" panose="020B0604020202020204" pitchFamily="34" charset="0"/>
              </a:rPr>
              <a:t>Χρόνια τουρκοκρατίας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: αρχή διαμόρφωσης μιας κοινής νεοελληνικής γλώσσας.</a:t>
            </a:r>
          </a:p>
          <a:p>
            <a:pPr algn="just">
              <a:lnSpc>
                <a:spcPct val="90000"/>
              </a:lnSpc>
            </a:pPr>
            <a:r>
              <a:rPr lang="el-GR" sz="1600" u="sng" dirty="0">
                <a:latin typeface="Arial" panose="020B0604020202020204" pitchFamily="34" charset="0"/>
                <a:cs typeface="Arial" panose="020B0604020202020204" pitchFamily="34" charset="0"/>
              </a:rPr>
              <a:t>1540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: Ο Κερκυραίος Νικόλαος Σοφιανός γράφει τη «Γραμματική της κοινής των Ελλήνων γλώσσης».</a:t>
            </a:r>
          </a:p>
          <a:p>
            <a:pPr algn="just">
              <a:lnSpc>
                <a:spcPct val="90000"/>
              </a:lnSpc>
            </a:pPr>
            <a:r>
              <a:rPr lang="el-GR" sz="1600" u="sng" dirty="0">
                <a:latin typeface="Arial" panose="020B0604020202020204" pitchFamily="34" charset="0"/>
                <a:cs typeface="Arial" panose="020B0604020202020204" pitchFamily="34" charset="0"/>
              </a:rPr>
              <a:t>Κρητική Λογοτεχνία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: Τα πρώτα δείγμα τα γραπτής λογοτεχνικής γλώσσας (Θυσία του Αβραάμ, Ερωφίλη,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Ερωτόκριτος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>
              <a:lnSpc>
                <a:spcPct val="90000"/>
              </a:lnSpc>
            </a:pPr>
            <a:r>
              <a:rPr lang="el-GR" sz="1600" u="sng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l-GR" sz="16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ος</a:t>
            </a:r>
            <a:r>
              <a:rPr lang="el-GR" sz="1600" u="sng" dirty="0">
                <a:latin typeface="Arial" panose="020B0604020202020204" pitchFamily="34" charset="0"/>
                <a:cs typeface="Arial" panose="020B0604020202020204" pitchFamily="34" charset="0"/>
              </a:rPr>
              <a:t> αι.: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Οριστική διαμόρφωση Νεοελληνικής Κοινής μέσω: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α)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Λογοτεχνίας και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β)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Χρήσης της γλώσσας στα αστικά κέντρα.</a:t>
            </a:r>
          </a:p>
          <a:p>
            <a:pPr algn="just">
              <a:lnSpc>
                <a:spcPct val="90000"/>
              </a:lnSpc>
            </a:pP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Βάση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: Πελοποννησιακά ιδιώματα που διατήρησαν τον αρχαίο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φωνηεντισμό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και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συμφωνισμό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, σε αντίθεση με άλλα νεοελληνικά ιδιώματα (π.χ. τα βόρεια αλλοίωσαν τα φωνήεντα, τα νοτιοανατολικά αλλοίωσαν τα σύμφωνα).</a:t>
            </a:r>
          </a:p>
          <a:p>
            <a:pPr algn="just">
              <a:lnSpc>
                <a:spcPct val="90000"/>
              </a:lnSpc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Αποδοχή λόγιων λέξεων με την κανονική τους μορφή π.χ. πταίσμα, παλινδρομικός.</a:t>
            </a:r>
          </a:p>
          <a:p>
            <a:pPr algn="just">
              <a:lnSpc>
                <a:spcPct val="90000"/>
              </a:lnSpc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Προσαρμογή ορισμένων λόγιων λέξεων στο κλητικό σύστημα π.χ. η πόλη – της πόλης (αντί πόλεως).</a:t>
            </a:r>
          </a:p>
          <a:p>
            <a:pPr algn="just">
              <a:lnSpc>
                <a:spcPct val="90000"/>
              </a:lnSpc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Κατά συνέπεια, παρατηρήθηκε μια φωνητική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διμορφία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π.χ. </a:t>
            </a:r>
            <a:r>
              <a:rPr lang="el-GR" sz="1600" u="sng" dirty="0">
                <a:latin typeface="Arial" panose="020B0604020202020204" pitchFamily="34" charset="0"/>
                <a:cs typeface="Arial" panose="020B0604020202020204" pitchFamily="34" charset="0"/>
              </a:rPr>
              <a:t>φτερό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αλλά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1600" u="sng" dirty="0">
                <a:latin typeface="Arial" panose="020B0604020202020204" pitchFamily="34" charset="0"/>
                <a:cs typeface="Arial" panose="020B0604020202020204" pitchFamily="34" charset="0"/>
              </a:rPr>
              <a:t>περίπτερο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  <a:p>
            <a:pPr algn="just">
              <a:lnSpc>
                <a:spcPct val="90000"/>
              </a:lnSpc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Καθώς και διπλοί γραμματικοί τύποι π.χ. καθηγητής – </a:t>
            </a:r>
            <a:r>
              <a:rPr lang="el-GR" sz="1600" u="sng" dirty="0">
                <a:latin typeface="Arial" panose="020B0604020202020204" pitchFamily="34" charset="0"/>
                <a:cs typeface="Arial" panose="020B0604020202020204" pitchFamily="34" charset="0"/>
              </a:rPr>
              <a:t>καθηγητές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αλλά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: πραματευτής - </a:t>
            </a:r>
            <a:r>
              <a:rPr lang="el-GR" sz="1600" u="sng" dirty="0">
                <a:latin typeface="Arial" panose="020B0604020202020204" pitchFamily="34" charset="0"/>
                <a:cs typeface="Arial" panose="020B0604020202020204" pitchFamily="34" charset="0"/>
              </a:rPr>
              <a:t>πραματευτάδες</a:t>
            </a:r>
          </a:p>
        </p:txBody>
      </p:sp>
    </p:spTree>
    <p:extLst>
      <p:ext uri="{BB962C8B-B14F-4D97-AF65-F5344CB8AC3E}">
        <p14:creationId xmlns:p14="http://schemas.microsoft.com/office/powerpoint/2010/main" val="91876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Δημοσθένης (384 π.Χ. - 322 π.Χ.) | Θεωρείται ο σημαντικότερος ρήτορας της  αρχαιότητας και όλων των εποχών - Times News">
            <a:extLst>
              <a:ext uri="{FF2B5EF4-FFF2-40B4-BE49-F238E27FC236}">
                <a16:creationId xmlns:a16="http://schemas.microsoft.com/office/drawing/2014/main" xmlns="" id="{6A3EF7F2-C4BB-4BEF-A629-1B1565AA13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7" r="-1" b="12721"/>
          <a:stretch/>
        </p:blipFill>
        <p:spPr bwMode="auto">
          <a:xfrm>
            <a:off x="6108700" y="-1"/>
            <a:ext cx="609445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Freeform 16">
            <a:extLst>
              <a:ext uri="{FF2B5EF4-FFF2-40B4-BE49-F238E27FC236}">
                <a16:creationId xmlns:a16="http://schemas.microsoft.com/office/drawing/2014/main" xmlns="" id="{3994EE40-F54F-48E5-826B-B45158209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6485467" cy="6858000"/>
          </a:xfrm>
          <a:custGeom>
            <a:avLst/>
            <a:gdLst>
              <a:gd name="connsiteX0" fmla="*/ 0 w 6485467"/>
              <a:gd name="connsiteY0" fmla="*/ 0 h 6858000"/>
              <a:gd name="connsiteX1" fmla="*/ 6485467 w 6485467"/>
              <a:gd name="connsiteY1" fmla="*/ 0 h 6858000"/>
              <a:gd name="connsiteX2" fmla="*/ 6485467 w 6485467"/>
              <a:gd name="connsiteY2" fmla="*/ 1900238 h 6858000"/>
              <a:gd name="connsiteX3" fmla="*/ 6115051 w 6485467"/>
              <a:gd name="connsiteY3" fmla="*/ 2178050 h 6858000"/>
              <a:gd name="connsiteX4" fmla="*/ 6110817 w 6485467"/>
              <a:gd name="connsiteY4" fmla="*/ 2184400 h 6858000"/>
              <a:gd name="connsiteX5" fmla="*/ 6104467 w 6485467"/>
              <a:gd name="connsiteY5" fmla="*/ 2193925 h 6858000"/>
              <a:gd name="connsiteX6" fmla="*/ 6098117 w 6485467"/>
              <a:gd name="connsiteY6" fmla="*/ 2201863 h 6858000"/>
              <a:gd name="connsiteX7" fmla="*/ 6098117 w 6485467"/>
              <a:gd name="connsiteY7" fmla="*/ 2211388 h 6858000"/>
              <a:gd name="connsiteX8" fmla="*/ 6098117 w 6485467"/>
              <a:gd name="connsiteY8" fmla="*/ 2220913 h 6858000"/>
              <a:gd name="connsiteX9" fmla="*/ 6104467 w 6485467"/>
              <a:gd name="connsiteY9" fmla="*/ 2228850 h 6858000"/>
              <a:gd name="connsiteX10" fmla="*/ 6110817 w 6485467"/>
              <a:gd name="connsiteY10" fmla="*/ 2238375 h 6858000"/>
              <a:gd name="connsiteX11" fmla="*/ 6115051 w 6485467"/>
              <a:gd name="connsiteY11" fmla="*/ 2244725 h 6858000"/>
              <a:gd name="connsiteX12" fmla="*/ 6485467 w 6485467"/>
              <a:gd name="connsiteY12" fmla="*/ 2522538 h 6858000"/>
              <a:gd name="connsiteX13" fmla="*/ 6485467 w 6485467"/>
              <a:gd name="connsiteY13" fmla="*/ 6858000 h 6858000"/>
              <a:gd name="connsiteX14" fmla="*/ 0 w 6485467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5467" h="6858000">
                <a:moveTo>
                  <a:pt x="0" y="0"/>
                </a:moveTo>
                <a:lnTo>
                  <a:pt x="6485467" y="0"/>
                </a:lnTo>
                <a:lnTo>
                  <a:pt x="6485467" y="1900238"/>
                </a:lnTo>
                <a:lnTo>
                  <a:pt x="6115051" y="2178050"/>
                </a:lnTo>
                <a:lnTo>
                  <a:pt x="6110817" y="2184400"/>
                </a:lnTo>
                <a:lnTo>
                  <a:pt x="6104467" y="2193925"/>
                </a:lnTo>
                <a:lnTo>
                  <a:pt x="6098117" y="2201863"/>
                </a:lnTo>
                <a:lnTo>
                  <a:pt x="6098117" y="2211388"/>
                </a:lnTo>
                <a:lnTo>
                  <a:pt x="6098117" y="2220913"/>
                </a:lnTo>
                <a:lnTo>
                  <a:pt x="6104467" y="2228850"/>
                </a:lnTo>
                <a:lnTo>
                  <a:pt x="6110817" y="2238375"/>
                </a:lnTo>
                <a:lnTo>
                  <a:pt x="6115051" y="2244725"/>
                </a:lnTo>
                <a:lnTo>
                  <a:pt x="6485467" y="2522538"/>
                </a:lnTo>
                <a:lnTo>
                  <a:pt x="648546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16">
            <a:extLst>
              <a:ext uri="{FF2B5EF4-FFF2-40B4-BE49-F238E27FC236}">
                <a16:creationId xmlns:a16="http://schemas.microsoft.com/office/drawing/2014/main" xmlns="" id="{3994EE40-F54F-48E5-826B-B45158209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6485467" cy="6858000"/>
          </a:xfrm>
          <a:custGeom>
            <a:avLst/>
            <a:gdLst>
              <a:gd name="connsiteX0" fmla="*/ 0 w 6485467"/>
              <a:gd name="connsiteY0" fmla="*/ 0 h 6858000"/>
              <a:gd name="connsiteX1" fmla="*/ 6485467 w 6485467"/>
              <a:gd name="connsiteY1" fmla="*/ 0 h 6858000"/>
              <a:gd name="connsiteX2" fmla="*/ 6485467 w 6485467"/>
              <a:gd name="connsiteY2" fmla="*/ 1900238 h 6858000"/>
              <a:gd name="connsiteX3" fmla="*/ 6115051 w 6485467"/>
              <a:gd name="connsiteY3" fmla="*/ 2178050 h 6858000"/>
              <a:gd name="connsiteX4" fmla="*/ 6110817 w 6485467"/>
              <a:gd name="connsiteY4" fmla="*/ 2184400 h 6858000"/>
              <a:gd name="connsiteX5" fmla="*/ 6104467 w 6485467"/>
              <a:gd name="connsiteY5" fmla="*/ 2193925 h 6858000"/>
              <a:gd name="connsiteX6" fmla="*/ 6098117 w 6485467"/>
              <a:gd name="connsiteY6" fmla="*/ 2201863 h 6858000"/>
              <a:gd name="connsiteX7" fmla="*/ 6098117 w 6485467"/>
              <a:gd name="connsiteY7" fmla="*/ 2211388 h 6858000"/>
              <a:gd name="connsiteX8" fmla="*/ 6098117 w 6485467"/>
              <a:gd name="connsiteY8" fmla="*/ 2220913 h 6858000"/>
              <a:gd name="connsiteX9" fmla="*/ 6104467 w 6485467"/>
              <a:gd name="connsiteY9" fmla="*/ 2228850 h 6858000"/>
              <a:gd name="connsiteX10" fmla="*/ 6110817 w 6485467"/>
              <a:gd name="connsiteY10" fmla="*/ 2238375 h 6858000"/>
              <a:gd name="connsiteX11" fmla="*/ 6115051 w 6485467"/>
              <a:gd name="connsiteY11" fmla="*/ 2244725 h 6858000"/>
              <a:gd name="connsiteX12" fmla="*/ 6485467 w 6485467"/>
              <a:gd name="connsiteY12" fmla="*/ 2522538 h 6858000"/>
              <a:gd name="connsiteX13" fmla="*/ 6485467 w 6485467"/>
              <a:gd name="connsiteY13" fmla="*/ 6858000 h 6858000"/>
              <a:gd name="connsiteX14" fmla="*/ 0 w 6485467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5467" h="6858000">
                <a:moveTo>
                  <a:pt x="0" y="0"/>
                </a:moveTo>
                <a:lnTo>
                  <a:pt x="6485467" y="0"/>
                </a:lnTo>
                <a:lnTo>
                  <a:pt x="6485467" y="1900238"/>
                </a:lnTo>
                <a:lnTo>
                  <a:pt x="6115051" y="2178050"/>
                </a:lnTo>
                <a:lnTo>
                  <a:pt x="6110817" y="2184400"/>
                </a:lnTo>
                <a:lnTo>
                  <a:pt x="6104467" y="2193925"/>
                </a:lnTo>
                <a:lnTo>
                  <a:pt x="6098117" y="2201863"/>
                </a:lnTo>
                <a:lnTo>
                  <a:pt x="6098117" y="2211388"/>
                </a:lnTo>
                <a:lnTo>
                  <a:pt x="6098117" y="2220913"/>
                </a:lnTo>
                <a:lnTo>
                  <a:pt x="6104467" y="2228850"/>
                </a:lnTo>
                <a:lnTo>
                  <a:pt x="6110817" y="2238375"/>
                </a:lnTo>
                <a:lnTo>
                  <a:pt x="6115051" y="2244725"/>
                </a:lnTo>
                <a:lnTo>
                  <a:pt x="6485467" y="2522538"/>
                </a:lnTo>
                <a:lnTo>
                  <a:pt x="648546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60BDBE4-5518-41C0-8F55-0877079D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5070100" cy="536485"/>
          </a:xfrm>
        </p:spPr>
        <p:txBody>
          <a:bodyPr>
            <a:normAutofit fontScale="90000"/>
          </a:bodyPr>
          <a:lstStyle/>
          <a:p>
            <a:r>
              <a:rPr lang="el-GR" dirty="0"/>
              <a:t>Αττικισμός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A096146-84C8-44E2-A454-E9611D0AD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18" y="983673"/>
            <a:ext cx="5666818" cy="587432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ος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αι. μ.Χ.: Γραμματικοί και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ρητοροδιδάσκαλοι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δε γράφουν στην Ελληνιστική Κοινή αλλά στη γλώσσα των αττικών συγγραφέων της κλασικής εποχής, διότι: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α)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Θεωρούν την αττική διάλεκτο ανώτερη και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β)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Θεωρούν την ομιλούμενη γλώσσα προϊόν άγνοιας και ξεπεσμού. </a:t>
            </a:r>
          </a:p>
          <a:p>
            <a:pPr algn="just">
              <a:lnSpc>
                <a:spcPct val="90000"/>
              </a:lnSpc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Το κίνημα ονομάζεται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Αττικισμός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και οι συγγραφείς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Αττικιστές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Ο λαός συνεχίζει να γράφει και να μιλά τη γλώσσα της εποχής του.</a:t>
            </a:r>
          </a:p>
          <a:p>
            <a:pPr algn="just">
              <a:lnSpc>
                <a:spcPct val="90000"/>
              </a:lnSpc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Κριτήριο ορθής χρήσης μιας λέξης είναι αν αυτή απαντάται σε κείμενα αττικών συγγραφέων 5</a:t>
            </a:r>
            <a:r>
              <a:rPr lang="el-GR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ου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και 4</a:t>
            </a:r>
            <a:r>
              <a:rPr lang="el-GR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ου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αι. π.Χ.</a:t>
            </a:r>
          </a:p>
          <a:p>
            <a:pPr algn="just">
              <a:lnSpc>
                <a:spcPct val="90000"/>
              </a:lnSpc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Οι Αττικιστές προέτρεπαν τους συγχρόνους τους να υιοθετούν λέξεις της αττικής διαλέκτου.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π.χ. όχι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νηρόν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αλλά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πρόσφατον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ἀκραιφνές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όχι βασίλισσα αλλά βασίλεια ή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βασιλίς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όχι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ἤμην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αλλά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ἦν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όχι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ἀγαθώτερος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αλλά μάλλον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ἀγαθός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Ο Αττικισμός είχε ως αποτέλεσμα τη δημιουργία μιας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τεχνητής διγλωσσίας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και την πρόκληση ενός χάσματος μεταξύ λογίων και λαού.  </a:t>
            </a:r>
          </a:p>
        </p:txBody>
      </p:sp>
    </p:spTree>
    <p:extLst>
      <p:ext uri="{BB962C8B-B14F-4D97-AF65-F5344CB8AC3E}">
        <p14:creationId xmlns:p14="http://schemas.microsoft.com/office/powerpoint/2010/main" val="38931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C417E0E-66C0-4AC2-A86A-BCE3ADF99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l-GR" dirty="0"/>
              <a:t>Βυζαντινή γραπτή γλώσσα</a:t>
            </a:r>
          </a:p>
        </p:txBody>
      </p:sp>
      <p:pic>
        <p:nvPicPr>
          <p:cNvPr id="3074" name="Picture 2" descr="Αλεξιάς Ι, ΙΙ (Επίτομο Δεμένο) - Άννα Κομνηνή - 9789603253365 |  Protoporia.gr">
            <a:extLst>
              <a:ext uri="{FF2B5EF4-FFF2-40B4-BE49-F238E27FC236}">
                <a16:creationId xmlns:a16="http://schemas.microsoft.com/office/drawing/2014/main" xmlns="" id="{998EA5C8-E150-4764-B7CE-08226CE71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677" y="2405967"/>
            <a:ext cx="2789469" cy="4027297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A1D60C2-6BEE-45B1-8591-0BD485F7F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26" y="1039091"/>
            <a:ext cx="7641272" cy="631767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Με την εξάπλωση του Χριστιανισμού στις λαϊκές τάξεις και στις τάξεις των μορφωμένων, χρησιμοποιήθηκε η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αρχαΐζουσα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γλώσσα της εποχής.</a:t>
            </a:r>
          </a:p>
          <a:p>
            <a:pPr algn="just">
              <a:lnSpc>
                <a:spcPct val="90000"/>
              </a:lnSpc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Οι Πατέρες της Εκκλησίας όπως ο Μέγας Βασίλειος, ο Ιωάννης ο Χρυσόστομος και ο Γρηγόριος ο Θεολόγος χρησιμοποίησαν την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αττικίζουσα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γλώσσα, η οποία υπήρξε πλέον πρότυπο για πάνω από χίλια χρόνια.</a:t>
            </a:r>
          </a:p>
          <a:p>
            <a:pPr algn="just">
              <a:lnSpc>
                <a:spcPct val="90000"/>
              </a:lnSpc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Σε όλη τη βυζαντινή περίοδο η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«διγλωσσία»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συνεχίζεται.</a:t>
            </a:r>
          </a:p>
          <a:p>
            <a:pPr algn="just">
              <a:lnSpc>
                <a:spcPct val="90000"/>
              </a:lnSpc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Βυζαντινοί συγγραφείς της περιόδου είναι: Προκόπιος, Θεοφύλακτος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Σιμοκάττης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 Μιχαήλ Ψελλός, Άννα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Κομνηνή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Κατά την τουρκοκρατία, οι περισσότεροι συγγραφείς ακολουθούν την ίδια πορεία.</a:t>
            </a:r>
          </a:p>
        </p:txBody>
      </p:sp>
    </p:spTree>
    <p:extLst>
      <p:ext uri="{BB962C8B-B14F-4D97-AF65-F5344CB8AC3E}">
        <p14:creationId xmlns:p14="http://schemas.microsoft.com/office/powerpoint/2010/main" val="115344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3F898D1-408A-4ABA-83FF-0A8651790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5933700" cy="970450"/>
          </a:xfrm>
        </p:spPr>
        <p:txBody>
          <a:bodyPr>
            <a:normAutofit/>
          </a:bodyPr>
          <a:lstStyle/>
          <a:p>
            <a:r>
              <a:rPr lang="el-GR" dirty="0"/>
              <a:t>Καθαρεύουσα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17F4113-7ADB-4BA8-AD66-62950DDD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8108"/>
            <a:ext cx="7377263" cy="478354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Γλώσσα που πρωτοεμφανίζεται κατά την τουρκοκρατία, προκειμένου να γεφυρώσει το χάσμα ανάμεσα στον βυζαντινό αρχαϊσμό και την ομιλούμενη γλώσσα.</a:t>
            </a:r>
          </a:p>
          <a:p>
            <a:pPr algn="just">
              <a:lnSpc>
                <a:spcPct val="90000"/>
              </a:lnSpc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Νεωτερίζει συντακτικά.</a:t>
            </a:r>
          </a:p>
          <a:p>
            <a:pPr algn="just">
              <a:lnSpc>
                <a:spcPct val="90000"/>
              </a:lnSpc>
            </a:pP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Αρχαϊζει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φωνητικά, μορφολογικά και λεξιλογικά.</a:t>
            </a:r>
          </a:p>
          <a:p>
            <a:pPr algn="just">
              <a:lnSpc>
                <a:spcPct val="90000"/>
              </a:lnSpc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Προέκυψε από την προσπάθεια να υπάρξει μια γλώσσα γραπτή που να διαδίδει τις προοδευτικές ιδέες και να αφυπνίσει πνευματικά το έθνος.</a:t>
            </a:r>
          </a:p>
          <a:p>
            <a:pPr algn="just">
              <a:lnSpc>
                <a:spcPct val="90000"/>
              </a:lnSpc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Αν και πολλοί συγγραφείς γράφουν σε απλή γλώσσα (Αθανάσιος Ψαλλίδας, Αθανάσιος Χριστόπουλος, Ιωάννης Βηλαράς, Διονύσιος Σολωμός), ωστόσο, επικρατούν οι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αρχαϊστές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Θεωρούν την ομιλούμενη γλώσσα χυδαία και βάρβαρη, ανίκανη να εκφράσει την τέχνη και την επιστήμη.</a:t>
            </a:r>
          </a:p>
          <a:p>
            <a:pPr algn="just">
              <a:lnSpc>
                <a:spcPct val="90000"/>
              </a:lnSpc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Για την αναγέννηση του «αμόρφωτου» λαού χρειάζεται καλή γνώση της αρχαίας ελληνικής.</a:t>
            </a:r>
          </a:p>
          <a:p>
            <a:pPr algn="just">
              <a:lnSpc>
                <a:spcPct val="90000"/>
              </a:lnSpc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Στο ελεύθερο, πλέον, κράτος, η παραπάνω ιδέα διέπει διοίκηση, δικαιοσύνη, εκκλησία, στρατό τύπο και, φυσικά, εκπαίδευση.</a:t>
            </a:r>
          </a:p>
          <a:p>
            <a:pPr algn="just">
              <a:lnSpc>
                <a:spcPct val="90000"/>
              </a:lnSpc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Έτσι, η Καθαρεύουσα εμφανίζεται είτε ως </a:t>
            </a:r>
            <a:r>
              <a:rPr lang="el-G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αρχαϊζουσα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ή άκρατος ή αυστηρή καθαρεύουσα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(πιο κοντά στην αρχαία ελληνική) είτε ως 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απλοποιημένη ή απλή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καθαρεύουσα (πιο κοντά στην ομιλούμενη).  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E2DA8D37-1E70-450D-9D70-95873ABDC8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43800" y="0"/>
            <a:ext cx="464515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17">
            <a:extLst>
              <a:ext uri="{FF2B5EF4-FFF2-40B4-BE49-F238E27FC236}">
                <a16:creationId xmlns:a16="http://schemas.microsoft.com/office/drawing/2014/main" xmlns="" id="{D2E1CE80-9123-4F46-924D-C14DF534A9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93746" y="958640"/>
            <a:ext cx="3354790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Τετράδιο Γραμματικής Πέμπτης Δημοτικού Γλώσσα Καθαρεύουσα |  Palaiobibliopolio.gr">
            <a:extLst>
              <a:ext uri="{FF2B5EF4-FFF2-40B4-BE49-F238E27FC236}">
                <a16:creationId xmlns:a16="http://schemas.microsoft.com/office/drawing/2014/main" xmlns="" id="{278DEF4D-1321-4681-9364-217A7A9F5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500" y="1376362"/>
            <a:ext cx="2857500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20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xmlns="" id="{0EA0C3AC-2A72-484B-B07D-F2CC519F12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6">
            <a:extLst>
              <a:ext uri="{FF2B5EF4-FFF2-40B4-BE49-F238E27FC236}">
                <a16:creationId xmlns:a16="http://schemas.microsoft.com/office/drawing/2014/main" xmlns="" id="{986477EF-3991-4D07-9F11-9E887C340C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16E2F90-9AF7-4908-8B00-35A6CDBE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l-GR" dirty="0"/>
              <a:t>Αξιολόγηση </a:t>
            </a:r>
          </a:p>
        </p:txBody>
      </p:sp>
      <p:pic>
        <p:nvPicPr>
          <p:cNvPr id="5122" name="Picture 2" descr="01-17386] Αναγνωστικόν Γ΄ Δημοτικού">
            <a:extLst>
              <a:ext uri="{FF2B5EF4-FFF2-40B4-BE49-F238E27FC236}">
                <a16:creationId xmlns:a16="http://schemas.microsoft.com/office/drawing/2014/main" xmlns="" id="{2F3DD7A9-F0B7-47D1-9ACA-2ED57DDCF6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1" r="9683" b="-2"/>
          <a:stretch/>
        </p:blipFill>
        <p:spPr bwMode="auto">
          <a:xfrm>
            <a:off x="810000" y="146075"/>
            <a:ext cx="2766418" cy="4379862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2F1E7EC-7D32-4CFC-ADF0-B53678C97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192" y="-942110"/>
            <a:ext cx="6968094" cy="7453746"/>
          </a:xfrm>
          <a:effectLst/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Η Καθαρεύουσα ήταν γλώσσα περισσότερο γραπτή παρά προφορική, καθώς δε χρησιμοποιήθηκε σε φυσικό και αβίαστο λόγο.</a:t>
            </a:r>
          </a:p>
          <a:p>
            <a:pPr algn="just">
              <a:lnSpc>
                <a:spcPct val="90000"/>
              </a:lnSpc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Εισήγαγε λέξεις της Αρχαίας Ελληνικής ή έπλασε λέξεις κατά το αρχαίο πρότυπο.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      π.χ. </a:t>
            </a:r>
            <a:r>
              <a:rPr lang="el-G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ἄ</a:t>
            </a:r>
            <a:r>
              <a:rPr lang="el-GR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ρτος</a:t>
            </a:r>
            <a:r>
              <a:rPr lang="el-GR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αντί ψωμί, </a:t>
            </a:r>
            <a:r>
              <a:rPr lang="el-GR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μειδιῶ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αντί χαμογελώ, </a:t>
            </a:r>
            <a:r>
              <a:rPr lang="el-GR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ὑμεῖς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αντί εσείς, </a:t>
            </a:r>
            <a:r>
              <a:rPr lang="el-GR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ὀφθαλμός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αντί μάτι, </a:t>
            </a:r>
            <a:r>
              <a:rPr lang="el-GR" sz="1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ἰχθύς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αντί ψάρι</a:t>
            </a:r>
          </a:p>
          <a:p>
            <a:pPr algn="just">
              <a:lnSpc>
                <a:spcPct val="90000"/>
              </a:lnSpc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Εξελλήνισε το λεξιλόγιο αντικαθιστώντας πολλές ξένες λέξεις με ελληνικές, ιδίως λέξεις τουρκικής προέλευσης λόγω τουρκοκρατίας.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     π.χ. </a:t>
            </a:r>
            <a:r>
              <a:rPr lang="el-G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εφημερίδα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αντί γαζέτα (ιταλ.), </a:t>
            </a:r>
            <a:r>
              <a:rPr lang="el-G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κουρέας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αντί μπαρμπέρης (ιταλ.), </a:t>
            </a:r>
            <a:r>
              <a:rPr lang="el-G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ενέχυρο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αντί αμανάτι (τουρκ.),  </a:t>
            </a:r>
            <a:r>
              <a:rPr lang="el-GR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λατομείο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αντί νταμάρι (τουρκ.),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υπουργός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αντί </a:t>
            </a:r>
            <a:r>
              <a:rPr lang="el-GR" sz="1600" dirty="0" err="1">
                <a:latin typeface="Arial" panose="020B0604020202020204" pitchFamily="34" charset="0"/>
                <a:cs typeface="Arial" panose="020B0604020202020204" pitchFamily="34" charset="0"/>
              </a:rPr>
              <a:t>μινίστρος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(λατ.)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Ωστόσο, η μεγάλη διαφορά ανάμεσα στην Καθαρεύουσα και την ομιλούμενη γλώσσα στάθηκε για άλλη μια φορά αιτία μιας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τεχνητής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διγλωσσίας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: ρυθμίστηκε με κανόνες μια «νέα γλώσσα» που χρησιμοποιούνταν επίσημα (διοίκηση, εκπαίδευση κλπ.), την οποία, στην ουσία, δε μιλούσε ο λαός.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Το γλωσσικό αυτό φαινόμενο ήταν μοναδικό στην Ευρώπη.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Ο Νεοέλληνας κατείχε μια αποσπασματική γνώση της γλώσσας του.  </a:t>
            </a:r>
          </a:p>
          <a:p>
            <a:pPr marL="0" indent="0">
              <a:lnSpc>
                <a:spcPct val="90000"/>
              </a:lnSpc>
              <a:buNone/>
            </a:pPr>
            <a:endParaRPr lang="el-G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l-GR" sz="1100" dirty="0"/>
          </a:p>
        </p:txBody>
      </p:sp>
      <p:sp>
        <p:nvSpPr>
          <p:cNvPr id="139" name="Title 3">
            <a:extLst>
              <a:ext uri="{FF2B5EF4-FFF2-40B4-BE49-F238E27FC236}">
                <a16:creationId xmlns:a16="http://schemas.microsoft.com/office/drawing/2014/main" xmlns="" id="{EDA40B90-E281-4108-8CC2-959D5F9507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232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7F0E7B4-9553-4FE9-8472-6F6FB3D10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658281"/>
          </a:xfrm>
        </p:spPr>
        <p:txBody>
          <a:bodyPr/>
          <a:lstStyle/>
          <a:p>
            <a:r>
              <a:rPr lang="el-GR" dirty="0"/>
              <a:t>Το Γλωσσικό Ζήτημα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794F345-A02E-4CC7-8EC7-916EC2705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1814945"/>
            <a:ext cx="8506691" cy="5043055"/>
          </a:xfrm>
        </p:spPr>
        <p:txBody>
          <a:bodyPr>
            <a:normAutofit/>
          </a:bodyPr>
          <a:lstStyle/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Πρόκειται για τη διαμάχη που ξέσπασε στις αρχές του 19</a:t>
            </a:r>
            <a:r>
              <a:rPr lang="el-GR" baseline="30000" dirty="0">
                <a:latin typeface="Arial" panose="020B0604020202020204" pitchFamily="34" charset="0"/>
                <a:cs typeface="Arial" panose="020B0604020202020204" pitchFamily="34" charset="0"/>
              </a:rPr>
              <a:t>ου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αι. σχετικά με το ποια γλώσσα πρέπει να καθιερωθεί ως «εθνική» και επίσημη στο ελληνικό κράτος, σε επίπεδο τόσο γραπτού όσο και προφορικού λόγου: η Καθαρεύουσα του γραπτού λόγου ή η Δημοτική, η οποία ήταν η ομιλούμενη γλώσσα.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Το πρόβλημα ξεκίνησε ήδη με τον Αττικισμό (1</a:t>
            </a:r>
            <a:r>
              <a:rPr lang="el-GR" baseline="30000" dirty="0">
                <a:latin typeface="Arial" panose="020B0604020202020204" pitchFamily="34" charset="0"/>
                <a:cs typeface="Arial" panose="020B0604020202020204" pitchFamily="34" charset="0"/>
              </a:rPr>
              <a:t>ος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αι. π.Χ.), ο οποίος διχοτόμησε την κοινή ελληνική γλώσσα σε Δημώδη προφορική, ως συνέχεια της Αλεξανδρινής (από την οποία προέκυψε η Δημοτική), και σε μια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Αρχαΐζουσα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, που μιμούνταν την κλασική αττική και στην οποία βασίστηκε η Καθαρεύουσα.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απαρχή του γλωσσικού ζητήματος ξεκινά από την Ελληνιστική και Ρωμαϊκή εποχή – Αττικισμός και Διγλωσσία (323 π.Χ. – 330 μ.Χ.), συνεχίζεται στη Μεσαιωνική-Βυζαντινή εποχή (330 μ.Χ.-1453), ενώ τέλη 18</a:t>
            </a:r>
            <a:r>
              <a:rPr lang="el-GR" baseline="30000" dirty="0">
                <a:latin typeface="Arial" panose="020B0604020202020204" pitchFamily="34" charset="0"/>
                <a:cs typeface="Arial" panose="020B0604020202020204" pitchFamily="34" charset="0"/>
              </a:rPr>
              <a:t>ου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– αρχές 19</a:t>
            </a:r>
            <a:r>
              <a:rPr lang="el-GR" baseline="30000" dirty="0">
                <a:latin typeface="Arial" panose="020B0604020202020204" pitchFamily="34" charset="0"/>
                <a:cs typeface="Arial" panose="020B0604020202020204" pitchFamily="34" charset="0"/>
              </a:rPr>
              <a:t>ου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αι. περνά στην κύρια φάση του.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λύση επήλθε οριστικά το 1977 με την επικράτηση της Δημοτικής ή Νέας Ελληνικής Γλώσσας.</a:t>
            </a:r>
          </a:p>
        </p:txBody>
      </p:sp>
      <p:pic>
        <p:nvPicPr>
          <p:cNvPr id="1026" name="Picture 2" descr="Το Γλωσσικόν Ζήτημα κ'η Εκπαιδευτική μας Αναγέννησις">
            <a:extLst>
              <a:ext uri="{FF2B5EF4-FFF2-40B4-BE49-F238E27FC236}">
                <a16:creationId xmlns:a16="http://schemas.microsoft.com/office/drawing/2014/main" xmlns="" id="{2492872C-1C47-4E82-9D07-2DBA33BF5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325" y="2284267"/>
            <a:ext cx="2736273" cy="410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88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5A00850-7FE3-46B2-8D4B-4FB5A369A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523" y="228824"/>
            <a:ext cx="10571998" cy="658281"/>
          </a:xfrm>
        </p:spPr>
        <p:txBody>
          <a:bodyPr/>
          <a:lstStyle/>
          <a:p>
            <a:r>
              <a:rPr lang="el-GR" dirty="0"/>
              <a:t>Εκπρόσωποι – Γεγονότα (1)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5F7DF7B-68A5-491B-A3B2-D9EC8A32D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92" y="1920039"/>
            <a:ext cx="8894618" cy="4937961"/>
          </a:xfrm>
        </p:spPr>
        <p:txBody>
          <a:bodyPr>
            <a:normAutofit/>
          </a:bodyPr>
          <a:lstStyle/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Ανάμεσα στην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Αρχαΐζουσα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και την ομιλούμενη γλώσσα ο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Αδαμάντιος Κοραή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προτείνει τη «μέση» γλώσσα, ως συμβιβαστική λύση, μια γλώσσα «καλλωπισμένη», που να βρίσκεται ανάμεσα στην λαϊκή και τη γλώσσα των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αρχαϊστών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 Έτσι, το λαϊκό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«ψάρι»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γίνεται από τον Κοραή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b="1" dirty="0" err="1">
                <a:latin typeface="Arial" panose="020B0604020202020204" pitchFamily="34" charset="0"/>
                <a:cs typeface="Arial" panose="020B0604020202020204" pitchFamily="34" charset="0"/>
              </a:rPr>
              <a:t>ὀψάριον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για να αντικαταστήσει το αρχαϊστικό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b="1" dirty="0" err="1">
                <a:latin typeface="Arial" panose="020B0604020202020204" pitchFamily="34" charset="0"/>
                <a:cs typeface="Arial" panose="020B0604020202020204" pitchFamily="34" charset="0"/>
              </a:rPr>
              <a:t>ἰχθύς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Αυτή είναι η Καθαρεύουσα.</a:t>
            </a:r>
          </a:p>
          <a:p>
            <a:pPr algn="just"/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Αντιδράσεις: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Επτανήσιοι ποιητές με επικεφαλής τον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Δ. Σολωμό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(αρχή κινήματος Δημοτικισμού). </a:t>
            </a:r>
          </a:p>
          <a:p>
            <a:pPr marL="0" indent="0" algn="just">
              <a:buNone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    2.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Ο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Γ. Ψυχάρης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, με το μυθιστόρημα «Το Ταξίδι μου» (1888), προβάλλει το μανιφέστο του Δημοτικισμού. Διαβάζουμε: «Γράφω την κοινή γλώσσα  του λαούꞏ όταν η δημοτική μας γλώσσα δεν έχει μια λέξη, παίρνω τη λέξη από την αρχαία και προσπαθώ να την ταιριάξω με τη γραμματική του λαού…Με φαίνεται πως για πρώτη φορά, σ’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αφτό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sic)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το βιβλίο, γράφτηκε με κάποια σειρά κ’ ενότητα η γλώσσα του λαού».</a:t>
            </a:r>
          </a:p>
          <a:p>
            <a:endParaRPr lang="el-GR" dirty="0"/>
          </a:p>
        </p:txBody>
      </p:sp>
      <p:pic>
        <p:nvPicPr>
          <p:cNvPr id="2050" name="Picture 2" descr="Το ταξίδι μου» - Πεζογράφημα του Γιάννη Ψυχάρη • Ανοικτή Βιβλιοθήκη">
            <a:extLst>
              <a:ext uri="{FF2B5EF4-FFF2-40B4-BE49-F238E27FC236}">
                <a16:creationId xmlns:a16="http://schemas.microsoft.com/office/drawing/2014/main" xmlns="" id="{ECBAD91E-403B-46A2-8C57-4D010EF8F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807" y="2355337"/>
            <a:ext cx="2353101" cy="382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93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42AF57F-9262-4DAA-A372-34E30D95D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234919"/>
            <a:ext cx="10571998" cy="970450"/>
          </a:xfrm>
        </p:spPr>
        <p:txBody>
          <a:bodyPr/>
          <a:lstStyle/>
          <a:p>
            <a:r>
              <a:rPr lang="el-GR" dirty="0"/>
              <a:t>Εκπρόσωποι – Γεγονότα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CE2E941-AEE6-4EC3-92C6-60C63206A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14947"/>
            <a:ext cx="9225887" cy="5140035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1901: Μετάφραση της Αγίας Γραφής (εφημερίδα 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Ακρόπολις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 από τον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Αλέξανδρο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Πάλλη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 Αντιδράσεις  από καθηγητές και φοιτητές με αιματηρά επεισόδια (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Ευαγγελικά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1903: Παράσταση της «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Ορέστειας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 του Αισχύλου στη δημοτική από το Εθνικό Θέατρο (</a:t>
            </a:r>
            <a:r>
              <a:rPr lang="el-GR" b="1" dirty="0" err="1">
                <a:latin typeface="Arial" panose="020B0604020202020204" pitchFamily="34" charset="0"/>
                <a:cs typeface="Arial" panose="020B0604020202020204" pitchFamily="34" charset="0"/>
              </a:rPr>
              <a:t>Ορεστειακά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). Οι δημοτικιστές κατηγορούνται ως «μαλλιαροί» (λόγω ατημέλητης εμφάνισης), «χυδαίοι», «προδότες», «άθεοι», «αναρχικοί».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Έκδοση του περιοδικού «</a:t>
            </a:r>
            <a:r>
              <a:rPr lang="el-GR" b="1" dirty="0" err="1">
                <a:latin typeface="Arial" panose="020B0604020202020204" pitchFamily="34" charset="0"/>
                <a:cs typeface="Arial" panose="020B0604020202020204" pitchFamily="34" charset="0"/>
              </a:rPr>
              <a:t>Νουμάς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», το οποίο προωθεί τη δημοτική. Σ’ αυτό γράφει ο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Κ. Παλαμάς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1908: Ίδρυση του Ανώτατου Παρθεναγωγείου στο Βόλο. Ο διευθυντής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Αλέξανδρος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Δελμούζος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εφαρμόζει τις ιδέες του περί δημοτικής.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1911: Κατηγορία Αλ.  Δελμούζου από τον Μητροπολίτη Δημητριάδος για διαφθορά ηθών. Το Παρθεναγωγείο κλείνει.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Με το άρθρο 107 επί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Βενιζέλου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η Καθαρεύουσα καθιερώνεται ως επίσημη γλώσσα. Το άρθρο είχε ισχύ μέχρι και το 1977, όπου η Καθαρεύουσα καταργείται.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1917: Επί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Βενιζέλου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ορίζεται επιτροπή  (Τριανταφυλλίδης, Δελμούζος, Γληνός) για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γλωσσοεκπαιδευτική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μεταρρύθμιση. Η δημοτική εισάγεται στη στοιχειώδη εκπαίδευση.</a:t>
            </a:r>
          </a:p>
        </p:txBody>
      </p:sp>
      <p:pic>
        <p:nvPicPr>
          <p:cNvPr id="3076" name="Picture 4" descr="Στιχοποιήματα και κείμενα: Νουμάς (περιοδικό)">
            <a:extLst>
              <a:ext uri="{FF2B5EF4-FFF2-40B4-BE49-F238E27FC236}">
                <a16:creationId xmlns:a16="http://schemas.microsoft.com/office/drawing/2014/main" xmlns="" id="{1ED0AE25-4388-4374-ACB8-C24AAFC23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9549" y="2864233"/>
            <a:ext cx="2398991" cy="327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18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8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1CE7E92-CE86-4D93-8E8E-2850DC287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>
                    <a:lumMod val="95000"/>
                    <a:lumOff val="5000"/>
                  </a:schemeClr>
                </a:solidFill>
              </a:rPr>
              <a:t>Γλώσσα 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xmlns="" id="{B4F4F6D4-D47B-4F86-9887-D2A1957F95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413794"/>
              </p:ext>
            </p:extLst>
          </p:nvPr>
        </p:nvGraphicFramePr>
        <p:xfrm>
          <a:off x="819150" y="2494722"/>
          <a:ext cx="10553700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12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B873F25-0CE8-4425-9229-5ABF2BF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Εκπρόσωποι – Γεγονότα (3)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0BC6D1A-012A-4EA0-AE3E-0A61F39FF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9630"/>
            <a:ext cx="8839200" cy="505690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1925-1926: Με τη δικτατορία του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Πάγκαλου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ο Δημοτικισμός συνδέεται με τον Κομμουνισμό.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1933: Η κυβέρνηση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Παναγή Τσαλδάρη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επαναφέρει την Καθαρεύουσα στην εκπαίδευση.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1941: Σύνταξη της «Νεοελληνικής Γραμματικής» από τον </a:t>
            </a:r>
            <a:r>
              <a:rPr lang="el-GR" b="1" dirty="0" err="1">
                <a:latin typeface="Arial" panose="020B0604020202020204" pitchFamily="34" charset="0"/>
                <a:cs typeface="Arial" panose="020B0604020202020204" pitchFamily="34" charset="0"/>
              </a:rPr>
              <a:t>ΜανώληΤριανταφυλλίδη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ύστερα από ανάθεση από τον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Ι. Μεταξά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(εκδόθηκε αργότερα). 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1942: Εδραίωση Καθαρεύουσας και «Δίκη των τόνων» για τον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Ιωάννη Κακριδή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, ο οποίος χρησιμοποιεί μονοτονικό.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1945-49 (Εμφύλιος): Σκληρή αντιπαράθεση δημοτικιστών - αριστερών και «καθαρευουσιάνων» - δεξιών. Η Καθαρεύουσα στα σχολεία.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1964-67: Η κυβέρνηση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Γεωργίου Παπανδρέου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με την εκπαιδευτική μεταρρύθμιση καθιερώνει την ισοτιμία δημοτική και απλής καθαρεύουσας. Εισάγεται η Γραμματική του Μανώλη Τριανταφυλλίδη, αλλά επίσημη γλώσσα παραμένει η Καθαρεύουσα.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1967-1974 (Δικτατορία): Η Δημοτική συνδέεται με τον Κομμουνισμό, την αναρχία και το χάος.</a:t>
            </a:r>
          </a:p>
          <a:p>
            <a:pPr algn="just"/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1976-77: Η κυβέρνηση Καραμανλή επισημοποιεί τη Δημοτική – «Νεοελληνική» στη διοίκηση, τη δικαιοσύνη και την εκπαίδευση. Η εκπαιδευτική μεταρρύθμιση με υπουργό τον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Γεώργιο Ράλλη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στηρίχθηκε, ως επί το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πλείστον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στις ιδέες του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Ευάγγελου Παπανούτσου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Με την καθιέρωση της Δημοτικής, λαμβάνει τέλος το φαινόμενο της διγλωσσίας που επικρατούσε για αιώνες, ενώ επιλύθηκε το Γλωσσικό Ζήτημα, με το οποίο η ελληνική κοινωνία ασχολήθηκε για 143 χρόνια.</a:t>
            </a:r>
          </a:p>
          <a:p>
            <a:pPr algn="just"/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Το νομοσχέδιο που καθιέρωνε τη δημοτική ως επίσημη γλώσσα ήταν γραμμένο  στην καθαρεύουσα. Ο πολιτικός που μίλησε για το θάνατο της &quot;πρωτότοκης  καθαρεύουσας&quot; - ΜΗΧΑΝΗ ΤΟΥ ΧΡΟΝΟΥ">
            <a:extLst>
              <a:ext uri="{FF2B5EF4-FFF2-40B4-BE49-F238E27FC236}">
                <a16:creationId xmlns:a16="http://schemas.microsoft.com/office/drawing/2014/main" xmlns="" id="{425F6DB7-3A8E-4EAE-B68D-2ACEF65C9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349" y="3084557"/>
            <a:ext cx="2883960" cy="248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71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3F25284-517E-465F-B9E0-13D2A35FC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Επίλογος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907F0E8-9D38-42FE-A455-2CA5C7413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58" y="2208220"/>
            <a:ext cx="7519964" cy="3636511"/>
          </a:xfrm>
        </p:spPr>
        <p:txBody>
          <a:bodyPr>
            <a:normAutofit/>
          </a:bodyPr>
          <a:lstStyle/>
          <a:p>
            <a:endParaRPr lang="el-GR" dirty="0"/>
          </a:p>
          <a:p>
            <a:pPr algn="just"/>
            <a:r>
              <a:rPr lang="el-GR" sz="2400" dirty="0"/>
              <a:t>Στις 11 Ιανουαρίου 1982, η ελληνική κυβέρνηση με Υπουργό Εθνικής Παιδείας και Θρησκευμάτων τον Ελευθέριο </a:t>
            </a:r>
            <a:r>
              <a:rPr lang="el-GR" sz="2400" dirty="0" err="1"/>
              <a:t>Βερυβάκη</a:t>
            </a:r>
            <a:r>
              <a:rPr lang="el-GR" sz="2400" dirty="0"/>
              <a:t>, προχωρά σε μια ιστορική απόφαση για την ελληνική γλώσσα: την καθιέρωση του μονοτονικού συστήματος (ΦΕΚ 52/1, 29 Απριλίου 1982, διάταγμα υπ’ </a:t>
            </a:r>
            <a:r>
              <a:rPr lang="el-GR" sz="2400" dirty="0" err="1"/>
              <a:t>αριθμὸν</a:t>
            </a:r>
            <a:r>
              <a:rPr lang="el-GR" sz="2400" dirty="0"/>
              <a:t> 297).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    </a:t>
            </a:r>
          </a:p>
          <a:p>
            <a:endParaRPr lang="el-G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EF683B6C-8053-4428-812E-8C89AD6B1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373" y="2163178"/>
            <a:ext cx="3285687" cy="384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76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reeform 6">
            <a:extLst>
              <a:ext uri="{FF2B5EF4-FFF2-40B4-BE49-F238E27FC236}">
                <a16:creationId xmlns:a16="http://schemas.microsoft.com/office/drawing/2014/main" xmlns="" id="{133F8CB7-795C-4272-9073-64D8CF97F2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B7743172-17A8-4FA4-8434-B813E03B76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23">
            <a:extLst>
              <a:ext uri="{FF2B5EF4-FFF2-40B4-BE49-F238E27FC236}">
                <a16:creationId xmlns:a16="http://schemas.microsoft.com/office/drawing/2014/main" xmlns="" id="{4CE1233C-FD2F-489E-BFDE-086F5FED64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4A99C8F-3462-45CC-90AF-09C34F25C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100"/>
              <a:t>ΣΑΣ ΕΥΧΑΡΙΣΤΟΥΜΕ!</a:t>
            </a:r>
          </a:p>
        </p:txBody>
      </p:sp>
      <p:pic>
        <p:nvPicPr>
          <p:cNvPr id="1026" name="Picture 2" descr="Ελληνική γλώσσα Archives - Votanistas">
            <a:extLst>
              <a:ext uri="{FF2B5EF4-FFF2-40B4-BE49-F238E27FC236}">
                <a16:creationId xmlns:a16="http://schemas.microsoft.com/office/drawing/2014/main" xmlns="" id="{D30897BD-65C2-45D3-B0D2-C7EDD3CAE2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5333" y="1461995"/>
            <a:ext cx="7105927" cy="4263556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049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EB655C4-AB75-462F-B68A-2697E8125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82C8A1F-AE88-4CE9-8A79-DF8903899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30" y="2222287"/>
            <a:ext cx="12069169" cy="44787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Ακαδημία Αθηνών (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χ.η</a:t>
            </a:r>
            <a:r>
              <a:rPr lang="el-GR">
                <a:latin typeface="Arial" panose="020B0604020202020204" pitchFamily="34" charset="0"/>
                <a:cs typeface="Arial" panose="020B0604020202020204" pitchFamily="34" charset="0"/>
              </a:rPr>
              <a:t>.). 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Οι ελληνικές διάλεκτοι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 Ανακτήθηκε  25-4-21 από</a:t>
            </a:r>
          </a:p>
          <a:p>
            <a:pPr marL="0" indent="0">
              <a:buNone/>
            </a:pP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http://www.academyofathens.gr/el/research/centers/greekdialects/neohellenic/dialects</a:t>
            </a: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Κοτρώτσου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Λόντου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, Τ. (2004). Το ελληνικό Γλωσσικό Ζήτημα, 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Επιστημονικό βήμα, τ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 3, 40-56 </a:t>
            </a:r>
          </a:p>
          <a:p>
            <a:pPr marL="0" indent="0">
              <a:buNone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          Ανακτήθηκε 29-4-2021 από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https://www.syllogosperiklis.gr/old/ep_bima/epistimoniko_bima_3/kotrotsou.pdf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Τομπαϊδης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, Δ. (1982). 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Επιτομή της Ιστορίας της Ελληνικής Γλώσσας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  Αθήνα: Οργανισμός Εκδόσεως </a:t>
            </a:r>
          </a:p>
          <a:p>
            <a:pPr marL="0" indent="0">
              <a:buNone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          Ελληνικών Βιβλίων</a:t>
            </a:r>
          </a:p>
          <a:p>
            <a:pPr marL="0" indent="0">
              <a:buNone/>
            </a:pP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Φύσικα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, Π. &amp; Φωτιάδου, Α. (2008). 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Η καθιέρωση της δημοτικής γλώσσας από τον Γ. Ράλλη το 1917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(Πτυχιακή εργασία).</a:t>
            </a:r>
          </a:p>
          <a:p>
            <a:pPr marL="0" indent="0">
              <a:buNone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             Αλεξάνδρειο Εκπαιδευτικό Τεχνολογικό Ίδρυμα Θεσσαλονίκης, Ελλάδα</a:t>
            </a:r>
          </a:p>
          <a:p>
            <a:pPr marL="0" indent="0">
              <a:buNone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             Ανακτήθηκε 10=5=2021 από: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http://eureka.teithe.gr/jspui/bitstream/123456789/3780/2/Fysika_Fotiadoy.pdf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Ψυχάρης, Γ. (1983). 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Το ταξίδι μου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.  Αθήνα: Ερμής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620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FC5CA26-1BF8-36B5-E986-DAEAA6371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1400" dirty="0"/>
              <a:t>Η παρουσίαση αποτελεί προαιρετική εργασία (χωρίς βαθμολόγηση) που κατετέθη σε πανεπιστημιακό μάθημα του Τμήματος Νηπιαγωγών από τις φοιτήτριες Κωστή Μ. και </a:t>
            </a:r>
            <a:r>
              <a:rPr lang="el-GR" sz="1400" dirty="0" err="1"/>
              <a:t>Πριοβόλου</a:t>
            </a:r>
            <a:r>
              <a:rPr lang="el-GR" sz="1400" dirty="0"/>
              <a:t> Δ. κατά το εαρινό </a:t>
            </a:r>
            <a:r>
              <a:rPr lang="el-GR" sz="1400"/>
              <a:t>εξάμηνο 2021</a:t>
            </a:r>
            <a:r>
              <a:rPr lang="el-GR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316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9A69AF-D57B-49B4-886C-D4A5DC1944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CABDC08D-6093-4397-92D4-54D00E2BB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7939EDA-C7E0-4897-A311-826CB169C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Εξέλιξη της Γλώσσας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36EB58C-2E65-421A-BABF-5F8D0B8C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7" y="235528"/>
            <a:ext cx="5732417" cy="6054436"/>
          </a:xfrm>
          <a:effectLst/>
        </p:spPr>
        <p:txBody>
          <a:bodyPr>
            <a:normAutofit/>
          </a:bodyPr>
          <a:lstStyle/>
          <a:p>
            <a:pPr algn="just"/>
            <a:r>
              <a:rPr lang="el-GR" sz="2000" dirty="0">
                <a:latin typeface="+mj-lt"/>
              </a:rPr>
              <a:t>Οι ομιλούμενες γλώσσες, με  την πάροδο των ετών, </a:t>
            </a:r>
            <a:r>
              <a:rPr lang="el-GR" sz="2000" b="1" dirty="0">
                <a:latin typeface="+mj-lt"/>
              </a:rPr>
              <a:t>μεταβάλλονται</a:t>
            </a:r>
            <a:r>
              <a:rPr lang="el-GR" sz="2000" dirty="0">
                <a:latin typeface="+mj-lt"/>
              </a:rPr>
              <a:t> και </a:t>
            </a:r>
            <a:r>
              <a:rPr lang="el-GR" sz="2000" b="1" dirty="0">
                <a:latin typeface="+mj-lt"/>
              </a:rPr>
              <a:t>εξελίσσονται</a:t>
            </a:r>
            <a:r>
              <a:rPr lang="el-GR" sz="2000" dirty="0">
                <a:latin typeface="+mj-lt"/>
              </a:rPr>
              <a:t>.</a:t>
            </a:r>
          </a:p>
          <a:p>
            <a:pPr algn="just"/>
            <a:r>
              <a:rPr lang="el-GR" sz="2000" dirty="0">
                <a:latin typeface="+mj-lt"/>
              </a:rPr>
              <a:t>Η γλώσσα, ως ζωντανός οργανισμός, ανταποκρίνεται στις μεταβαλλόμενες και εξελισσόμενες ανάγκες των ανθρώπων, στις νέες σχέσεις και εμπειρίες του. </a:t>
            </a:r>
          </a:p>
          <a:p>
            <a:pPr algn="just"/>
            <a:r>
              <a:rPr lang="el-GR" sz="2000" dirty="0">
                <a:latin typeface="+mj-lt"/>
              </a:rPr>
              <a:t>Έτσι η γλώσσα υιοθετεί </a:t>
            </a:r>
            <a:r>
              <a:rPr lang="el-GR" sz="2000" b="1" dirty="0">
                <a:latin typeface="+mj-lt"/>
              </a:rPr>
              <a:t>νέα</a:t>
            </a:r>
            <a:r>
              <a:rPr lang="el-GR" sz="2000" dirty="0">
                <a:latin typeface="+mj-lt"/>
              </a:rPr>
              <a:t> εκφραστικά μέσα.</a:t>
            </a:r>
          </a:p>
          <a:p>
            <a:pPr algn="just"/>
            <a:r>
              <a:rPr lang="el-GR" sz="2000" dirty="0">
                <a:latin typeface="+mj-lt"/>
              </a:rPr>
              <a:t>Για παράδειγμα, η </a:t>
            </a:r>
            <a:r>
              <a:rPr lang="el-GR" sz="2000" b="1" dirty="0">
                <a:latin typeface="+mj-lt"/>
              </a:rPr>
              <a:t>Ινδοευρωπαϊκή</a:t>
            </a:r>
            <a:r>
              <a:rPr lang="el-GR" sz="2000" dirty="0">
                <a:latin typeface="+mj-lt"/>
              </a:rPr>
              <a:t>, από την οποία κατάγεται η Ελληνική Γλώσσα, διέθετε μόνο ενεργητικά και μέσα ρήματα, ενώ η Ελληνική ανέπτυξε ρηματικούς τύπους για να δηλώσει την παθητική φωνή. </a:t>
            </a:r>
          </a:p>
        </p:txBody>
      </p:sp>
    </p:spTree>
    <p:extLst>
      <p:ext uri="{BB962C8B-B14F-4D97-AF65-F5344CB8AC3E}">
        <p14:creationId xmlns:p14="http://schemas.microsoft.com/office/powerpoint/2010/main" val="76804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xmlns="" id="{089A69AF-D57B-49B4-886C-D4A5DC1944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xmlns="" id="{CABDC08D-6093-4397-92D4-54D00E2BB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3C2FF58-2061-452D-A75A-F79D3AF86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Αρχή της οικονομίας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639D1B4-D924-488B-93D1-426488406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algn="just"/>
            <a:r>
              <a:rPr lang="el-GR" sz="2000" dirty="0">
                <a:latin typeface="+mj-lt"/>
              </a:rPr>
              <a:t>Για να εξυπηρετηθούν οι ανάγκες της  γλωσσικής επικοινωνίας, ισχύει η </a:t>
            </a:r>
            <a:r>
              <a:rPr lang="el-GR" sz="2000" b="1" dirty="0">
                <a:latin typeface="+mj-lt"/>
              </a:rPr>
              <a:t>αρχή της οικονομίας</a:t>
            </a:r>
            <a:r>
              <a:rPr lang="el-GR" sz="2000" dirty="0">
                <a:latin typeface="+mj-lt"/>
              </a:rPr>
              <a:t>, της δήλωσης </a:t>
            </a:r>
            <a:r>
              <a:rPr lang="el-GR" sz="2000" u="sng" dirty="0">
                <a:latin typeface="+mj-lt"/>
              </a:rPr>
              <a:t>απεριόριστου</a:t>
            </a:r>
            <a:r>
              <a:rPr lang="el-GR" sz="2000" dirty="0">
                <a:latin typeface="+mj-lt"/>
              </a:rPr>
              <a:t> αριθμού σημασιών με τη χρησιμοποίηση </a:t>
            </a:r>
            <a:r>
              <a:rPr lang="el-GR" sz="2000" u="sng" dirty="0">
                <a:latin typeface="+mj-lt"/>
              </a:rPr>
              <a:t>περιορισμένου</a:t>
            </a:r>
            <a:r>
              <a:rPr lang="el-GR" sz="2000" dirty="0">
                <a:latin typeface="+mj-lt"/>
              </a:rPr>
              <a:t> αριθμού φωνημάτων (συνδυασμοί φωνημάτων δημιουργούν τις λέξεις).</a:t>
            </a:r>
          </a:p>
          <a:p>
            <a:pPr algn="just"/>
            <a:r>
              <a:rPr lang="el-GR" sz="2000" dirty="0">
                <a:latin typeface="+mj-lt"/>
              </a:rPr>
              <a:t>Για παράδειγμα, τα όργανα άρθρωσης του ανθρώπου παράγουν πολλούς φθόγγους, αλλά για να επικοινωνήσουμε, χρησιμοποιούμε, κατ’ οικονομία, μικρό αριθμό φωνηέντων και συμφώνων.</a:t>
            </a:r>
          </a:p>
        </p:txBody>
      </p:sp>
    </p:spTree>
    <p:extLst>
      <p:ext uri="{BB962C8B-B14F-4D97-AF65-F5344CB8AC3E}">
        <p14:creationId xmlns:p14="http://schemas.microsoft.com/office/powerpoint/2010/main" val="2856500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6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6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6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6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F0BD736-1AF0-4B5B-AC95-6C5AC31A3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298" y="447188"/>
            <a:ext cx="10553700" cy="97045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Αλλαγές γλωσσικών στοιχείων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xmlns="" id="{4A6A5805-29EF-4A43-9231-CCDD58ACCA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967243"/>
              </p:ext>
            </p:extLst>
          </p:nvPr>
        </p:nvGraphicFramePr>
        <p:xfrm>
          <a:off x="828298" y="1815152"/>
          <a:ext cx="11363702" cy="4708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Γραφικό 5" descr="Βιβλία με συμπαγές γέμισμα">
            <a:extLst>
              <a:ext uri="{FF2B5EF4-FFF2-40B4-BE49-F238E27FC236}">
                <a16:creationId xmlns:a16="http://schemas.microsoft.com/office/drawing/2014/main" xmlns="" id="{17B8936F-C4FD-44FF-9B9D-93E04B57C56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096000" y="4553700"/>
            <a:ext cx="1321558" cy="132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0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5940F547-7206-4401-94FB-F8421915D8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Ιχνηλάτες Ερμιονίδας : Το ταξίδι της Ελληνικής γλώσσας στον χρόνο. 1Α">
            <a:extLst>
              <a:ext uri="{FF2B5EF4-FFF2-40B4-BE49-F238E27FC236}">
                <a16:creationId xmlns:a16="http://schemas.microsoft.com/office/drawing/2014/main" xmlns="" id="{4180FCAD-CFD0-43A3-9D09-1F903721FB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6"/>
          <a:stretch/>
        </p:blipFill>
        <p:spPr bwMode="auto">
          <a:xfrm>
            <a:off x="-11" y="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B86B2C8-E26B-4104-8300-42A21F10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692" y="-10"/>
            <a:ext cx="10571998" cy="97045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Αρχαίες ελληνικές διάλεκτοι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77AE727-339C-4BDC-8BF8-14F1483A7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692" y="1133504"/>
            <a:ext cx="10554574" cy="556145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l-GR" sz="2400" dirty="0">
                <a:latin typeface="+mj-lt"/>
              </a:rPr>
              <a:t>      Διακρίνονται σε: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400" dirty="0">
                <a:latin typeface="+mj-lt"/>
              </a:rPr>
              <a:t>      </a:t>
            </a:r>
            <a:r>
              <a:rPr lang="el-GR" sz="2400" b="1" dirty="0">
                <a:latin typeface="+mj-lt"/>
              </a:rPr>
              <a:t>1. ΔΥΤΙΚΕΣ: α)</a:t>
            </a:r>
            <a:r>
              <a:rPr lang="el-GR" sz="2400" dirty="0">
                <a:latin typeface="+mj-lt"/>
              </a:rPr>
              <a:t> Βορειοδυτική (</a:t>
            </a:r>
            <a:r>
              <a:rPr lang="el-GR" sz="2400" dirty="0" err="1">
                <a:latin typeface="+mj-lt"/>
              </a:rPr>
              <a:t>φωκική</a:t>
            </a:r>
            <a:r>
              <a:rPr lang="el-GR" sz="2400" dirty="0">
                <a:latin typeface="+mj-lt"/>
              </a:rPr>
              <a:t>, </a:t>
            </a:r>
            <a:r>
              <a:rPr lang="el-GR" sz="2400" dirty="0" err="1">
                <a:latin typeface="+mj-lt"/>
              </a:rPr>
              <a:t>λοκρική</a:t>
            </a:r>
            <a:r>
              <a:rPr lang="el-GR" sz="2400" dirty="0">
                <a:latin typeface="+mj-lt"/>
              </a:rPr>
              <a:t> κ.α.)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400" dirty="0">
                <a:latin typeface="+mj-lt"/>
              </a:rPr>
              <a:t>			    </a:t>
            </a:r>
            <a:r>
              <a:rPr lang="en-AU" sz="2400" dirty="0">
                <a:latin typeface="+mj-lt"/>
              </a:rPr>
              <a:t>       </a:t>
            </a:r>
            <a:r>
              <a:rPr lang="el-GR" sz="2400" b="1" dirty="0">
                <a:latin typeface="+mj-lt"/>
              </a:rPr>
              <a:t>β) </a:t>
            </a:r>
            <a:r>
              <a:rPr lang="el-GR" sz="2400" dirty="0">
                <a:latin typeface="+mj-lt"/>
              </a:rPr>
              <a:t>Δωρική (λακωνική, αργολική, δωδεκανησιακή κ.α.)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400" b="1" dirty="0">
                <a:latin typeface="+mj-lt"/>
              </a:rPr>
              <a:t>      2. ΑΝΑΤΟΛΙΚΕΣ: </a:t>
            </a:r>
            <a:r>
              <a:rPr lang="el-GR" sz="2400" dirty="0">
                <a:latin typeface="+mj-lt"/>
              </a:rPr>
              <a:t>α) </a:t>
            </a:r>
            <a:r>
              <a:rPr lang="el-GR" sz="2400" dirty="0" err="1">
                <a:latin typeface="+mj-lt"/>
              </a:rPr>
              <a:t>Ιωνοαττική</a:t>
            </a:r>
            <a:r>
              <a:rPr lang="el-GR" sz="2400" dirty="0">
                <a:latin typeface="+mj-lt"/>
              </a:rPr>
              <a:t>, β) Αιολική, γ)  Αρκαδοκυπριακή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400" dirty="0">
                <a:latin typeface="+mj-lt"/>
              </a:rPr>
              <a:t>Η διάλεκτος που επικράτησε και διαδόθηκε ήταν η </a:t>
            </a:r>
            <a:r>
              <a:rPr lang="el-GR" sz="2400" b="1" dirty="0">
                <a:latin typeface="+mj-lt"/>
              </a:rPr>
              <a:t>Αττική</a:t>
            </a:r>
            <a:r>
              <a:rPr lang="el-GR" sz="2400" dirty="0">
                <a:latin typeface="+mj-lt"/>
              </a:rPr>
              <a:t> διάλεκτος.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400" u="sng" dirty="0">
                <a:latin typeface="+mj-lt"/>
              </a:rPr>
              <a:t>Λόγοι</a:t>
            </a:r>
            <a:r>
              <a:rPr lang="el-GR" sz="2400" dirty="0">
                <a:latin typeface="+mj-lt"/>
              </a:rPr>
              <a:t>: -Η ανάδειξη της Αθήνας σε πολιτικό και πολιτιστικό κέντρο μετά τη νίκη στους Περσικούς Πολέμους</a:t>
            </a:r>
            <a:r>
              <a:rPr lang="en-AU" sz="2400" dirty="0">
                <a:latin typeface="+mj-lt"/>
              </a:rPr>
              <a:t>.</a:t>
            </a:r>
            <a:r>
              <a:rPr lang="el-GR" sz="2400" dirty="0">
                <a:latin typeface="+mj-lt"/>
              </a:rPr>
              <a:t>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400" dirty="0">
                <a:latin typeface="+mj-lt"/>
              </a:rPr>
              <a:t>            - Χρήση της Αττικής διαλέκτου στην Ιστορία, Φιλοσοφία, Ρητορεία, Θέατρο</a:t>
            </a:r>
            <a:r>
              <a:rPr lang="en-AU" sz="2400" dirty="0">
                <a:latin typeface="+mj-lt"/>
              </a:rPr>
              <a:t>.</a:t>
            </a:r>
            <a:endParaRPr lang="el-GR" sz="2400" dirty="0">
              <a:latin typeface="+mj-lt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400" dirty="0">
                <a:latin typeface="+mj-lt"/>
              </a:rPr>
              <a:t>	      - Επιβολή της διαλέκτου μέσω της Αθηναϊκής Ηγεμονίας</a:t>
            </a:r>
            <a:r>
              <a:rPr lang="en-AU" sz="2400" dirty="0">
                <a:latin typeface="+mj-lt"/>
              </a:rPr>
              <a:t>.</a:t>
            </a:r>
            <a:endParaRPr lang="el-GR" sz="2400" dirty="0">
              <a:latin typeface="+mj-lt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400" dirty="0">
                <a:latin typeface="+mj-lt"/>
              </a:rPr>
              <a:t>            - Επισημοποίηση της Αττικής διαλέκτου στη Μακεδονία (5</a:t>
            </a:r>
            <a:r>
              <a:rPr lang="el-GR" sz="2400" baseline="30000" dirty="0">
                <a:latin typeface="+mj-lt"/>
              </a:rPr>
              <a:t>ος</a:t>
            </a:r>
            <a:r>
              <a:rPr lang="el-GR" sz="2400" dirty="0">
                <a:latin typeface="+mj-lt"/>
              </a:rPr>
              <a:t> αι. π.Χ.)</a:t>
            </a:r>
            <a:r>
              <a:rPr lang="en-AU" sz="2400" dirty="0">
                <a:latin typeface="+mj-lt"/>
              </a:rPr>
              <a:t>.</a:t>
            </a:r>
            <a:endParaRPr lang="el-GR" sz="2400" dirty="0">
              <a:latin typeface="+mj-lt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400" dirty="0">
                <a:latin typeface="+mj-lt"/>
              </a:rPr>
              <a:t>	      - Διάδοσή της στις χώρες που κατέκτησε ο Μέγας Αλέξανδρος</a:t>
            </a:r>
            <a:r>
              <a:rPr lang="en-AU" sz="2400" dirty="0">
                <a:latin typeface="+mj-lt"/>
              </a:rPr>
              <a:t>.</a:t>
            </a:r>
            <a:endParaRPr lang="el-G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031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AC9FC23-540A-4150-9001-5B7F54F2D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l-GR" dirty="0"/>
              <a:t>Ελληνιστική Κοινή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95DE91D-1D58-4078-9B1F-B85322F11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73" y="1939636"/>
            <a:ext cx="9262253" cy="491836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>
                <a:latin typeface="+mj-lt"/>
              </a:rPr>
              <a:t>Ελληνιστική Κοινή: Η διάδοση της Αττικής διαλέκτου στις περιοχές της αυτοκρατορίας του Μεγάλου Αλεξάνδρου είχε ως αποτέλεσμα </a:t>
            </a:r>
            <a:r>
              <a:rPr lang="el-GR" sz="2000" b="1" dirty="0">
                <a:latin typeface="+mj-lt"/>
              </a:rPr>
              <a:t>α)</a:t>
            </a:r>
            <a:r>
              <a:rPr lang="el-GR" sz="2000" dirty="0">
                <a:latin typeface="+mj-lt"/>
              </a:rPr>
              <a:t> τη φυσική εξελικτική διαφοροποίηση της (ως ομιλούμενη) και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000" dirty="0">
                <a:latin typeface="+mj-lt"/>
              </a:rPr>
              <a:t>     </a:t>
            </a:r>
            <a:r>
              <a:rPr lang="el-GR" sz="2000" b="1" dirty="0">
                <a:latin typeface="+mj-lt"/>
              </a:rPr>
              <a:t>β)</a:t>
            </a:r>
            <a:r>
              <a:rPr lang="el-GR" sz="2000" dirty="0">
                <a:latin typeface="+mj-lt"/>
              </a:rPr>
              <a:t> την αλλοίωσή της, αφού τη χρησιμοποιούσαν άνθρωποι που δεν  την    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000" dirty="0">
                <a:latin typeface="+mj-lt"/>
              </a:rPr>
              <a:t>     μιλούσαν ως μητρική γλώσσα.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000" dirty="0">
                <a:latin typeface="+mj-lt"/>
              </a:rPr>
              <a:t>Αυτή η αλλοιωμένη αττική ονομάστηκε «κοινή» διάλεκτος, δηλαδή κοινόχρηστη ελληνική γλώσσα της εποχής, ή αλλιώς «αλεξανδρινή ή ελληνιστική κοινή» (323-31 π. Χ.- αλεξανδρινή εποχή, 31 π. Χ. 395 μ. Χ. -  αυτοκρατορική εποχή)</a:t>
            </a:r>
            <a:r>
              <a:rPr lang="en-AU" sz="2000" dirty="0">
                <a:latin typeface="+mj-lt"/>
              </a:rPr>
              <a:t>.</a:t>
            </a:r>
            <a:endParaRPr lang="el-GR" sz="2000" dirty="0">
              <a:latin typeface="+mj-lt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000" dirty="0">
                <a:latin typeface="+mj-lt"/>
              </a:rPr>
              <a:t>Παραμέρισε σχεδόν όλες τις άλλες διαλέκτους και καθιερώνεται ως το κοινό γλωσσικό όργανο πεζογραφίας.</a:t>
            </a:r>
          </a:p>
        </p:txBody>
      </p:sp>
      <p:pic>
        <p:nvPicPr>
          <p:cNvPr id="3076" name="Picture 4" descr="III2.2 Eλληνιστικοί χρόνοι. Ο ελληνιστικός πολιτισμός. Η γλώσσα.">
            <a:extLst>
              <a:ext uri="{FF2B5EF4-FFF2-40B4-BE49-F238E27FC236}">
                <a16:creationId xmlns:a16="http://schemas.microsoft.com/office/drawing/2014/main" xmlns="" id="{01EECA7D-A2C6-4804-A442-66050B78C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21104" y="2829861"/>
            <a:ext cx="2201223" cy="3137914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258F381-D083-4205-A9E1-16659D03C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Δημώδης βυζαντινή γλώσσα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497AA9E-7F85-4109-8262-AD7690968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85" y="2222287"/>
            <a:ext cx="9419797" cy="4635713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>
                <a:latin typeface="+mj-lt"/>
              </a:rPr>
              <a:t>Πρώτη περίοδος (395-1100): Οι συγγραφείς γράφουν σε λαϊκή ή λαϊκότροπη γλώσσα, διότι </a:t>
            </a:r>
            <a:r>
              <a:rPr lang="el-GR" b="1" dirty="0">
                <a:latin typeface="+mj-lt"/>
              </a:rPr>
              <a:t>α)</a:t>
            </a:r>
            <a:r>
              <a:rPr lang="el-GR" dirty="0">
                <a:latin typeface="+mj-lt"/>
              </a:rPr>
              <a:t> δεν μπορούν να γράψουν στην παλιά αττική γλώσσα ή </a:t>
            </a:r>
            <a:r>
              <a:rPr lang="el-GR" b="1" dirty="0">
                <a:latin typeface="+mj-lt"/>
              </a:rPr>
              <a:t>β)</a:t>
            </a:r>
            <a:r>
              <a:rPr lang="el-GR" dirty="0">
                <a:latin typeface="+mj-lt"/>
              </a:rPr>
              <a:t> θέλουν να τους καταλαβαίνουν και οι απαίδευτοι. Π.χ. </a:t>
            </a:r>
            <a:r>
              <a:rPr lang="el-GR" dirty="0" err="1">
                <a:latin typeface="+mj-lt"/>
              </a:rPr>
              <a:t>Μαλάλας</a:t>
            </a:r>
            <a:r>
              <a:rPr lang="el-GR" dirty="0">
                <a:latin typeface="+mj-lt"/>
              </a:rPr>
              <a:t>, Θεοφάνης, αυτοκράτορας Κωνσταντίνος Ζ΄ Πορφυρογέννητος.</a:t>
            </a:r>
          </a:p>
          <a:p>
            <a:pPr algn="just"/>
            <a:r>
              <a:rPr lang="el-GR" dirty="0">
                <a:latin typeface="+mj-lt"/>
              </a:rPr>
              <a:t>Δεύτερη περίοδος (1100-1453): Εδώ συναντάμε κείμενα όπως μια παραλλαγή του έπους «Διγενής Ακρίτας» (10</a:t>
            </a:r>
            <a:r>
              <a:rPr lang="el-GR" baseline="30000" dirty="0">
                <a:latin typeface="+mj-lt"/>
              </a:rPr>
              <a:t>ος</a:t>
            </a:r>
            <a:r>
              <a:rPr lang="el-GR" dirty="0">
                <a:latin typeface="+mj-lt"/>
              </a:rPr>
              <a:t> ή 11</a:t>
            </a:r>
            <a:r>
              <a:rPr lang="el-GR" baseline="30000" dirty="0">
                <a:latin typeface="+mj-lt"/>
              </a:rPr>
              <a:t>ος</a:t>
            </a:r>
            <a:r>
              <a:rPr lang="el-GR" dirty="0">
                <a:latin typeface="+mj-lt"/>
              </a:rPr>
              <a:t> αι.), βασισμένη σε λόγιες παραλλαγές, το «Χρονικό του </a:t>
            </a:r>
            <a:r>
              <a:rPr lang="el-GR" dirty="0" err="1">
                <a:latin typeface="+mj-lt"/>
              </a:rPr>
              <a:t>Μορέως</a:t>
            </a:r>
            <a:r>
              <a:rPr lang="el-GR" dirty="0">
                <a:latin typeface="+mj-lt"/>
              </a:rPr>
              <a:t>» (περίπου 1453), έμμετρα ιπποτικά μυθιστορήματα όπως </a:t>
            </a:r>
            <a:r>
              <a:rPr lang="el-GR" dirty="0" err="1">
                <a:latin typeface="+mj-lt"/>
              </a:rPr>
              <a:t>Λίβιστρος</a:t>
            </a:r>
            <a:r>
              <a:rPr lang="el-GR" dirty="0">
                <a:latin typeface="+mj-lt"/>
              </a:rPr>
              <a:t> και </a:t>
            </a:r>
            <a:r>
              <a:rPr lang="el-GR" dirty="0" err="1">
                <a:latin typeface="+mj-lt"/>
              </a:rPr>
              <a:t>Ροδάμνη</a:t>
            </a:r>
            <a:r>
              <a:rPr lang="el-GR" dirty="0">
                <a:latin typeface="+mj-lt"/>
              </a:rPr>
              <a:t>.  Η γλώσσα είναι ζωντανή, απομακρυσμένη από τα λόγια στοιχεία. Σε μερικά κείμενα, μάλιστα, τη συναντάμε, σχεδόν με τη σημερινή της μορφή.</a:t>
            </a:r>
          </a:p>
          <a:p>
            <a:pPr marL="0" indent="0" algn="just">
              <a:buNone/>
            </a:pPr>
            <a:r>
              <a:rPr lang="el-GR" dirty="0">
                <a:latin typeface="+mj-lt"/>
              </a:rPr>
              <a:t>Η επικράτηση της βυζαντινής κοινής γλώσσας οφείλεται : </a:t>
            </a:r>
            <a:r>
              <a:rPr lang="el-GR" b="1" dirty="0">
                <a:latin typeface="+mj-lt"/>
              </a:rPr>
              <a:t>α)</a:t>
            </a:r>
            <a:r>
              <a:rPr lang="el-GR" dirty="0">
                <a:latin typeface="+mj-lt"/>
              </a:rPr>
              <a:t>  Στην αμφισβήτηση του κύρους της λόγιας γλώσσας με τον κλονισμό του κρατικού μηχανισμού μετά την άλωση της Πόλης από τους Φράγκους (1204). </a:t>
            </a:r>
            <a:r>
              <a:rPr lang="el-GR" b="1" dirty="0">
                <a:latin typeface="+mj-lt"/>
              </a:rPr>
              <a:t>β)</a:t>
            </a:r>
            <a:r>
              <a:rPr lang="el-GR" dirty="0">
                <a:latin typeface="+mj-lt"/>
              </a:rPr>
              <a:t> Στην εξάρθρωση του εκπαιδευτικού συστήματος, </a:t>
            </a:r>
            <a:r>
              <a:rPr lang="el-GR" b="1" dirty="0">
                <a:latin typeface="+mj-lt"/>
              </a:rPr>
              <a:t>γ)</a:t>
            </a:r>
            <a:r>
              <a:rPr lang="el-GR" dirty="0">
                <a:latin typeface="+mj-lt"/>
              </a:rPr>
              <a:t> Στον κλονισμό της κεντρικής διακυβέρνησης, </a:t>
            </a:r>
            <a:r>
              <a:rPr lang="el-GR" b="1" dirty="0">
                <a:latin typeface="+mj-lt"/>
              </a:rPr>
              <a:t>δ)</a:t>
            </a:r>
            <a:r>
              <a:rPr lang="el-GR" dirty="0">
                <a:latin typeface="+mj-lt"/>
              </a:rPr>
              <a:t> Στη συμμετοχή ξένων στην καλλιέργεια της γλώσσας.</a:t>
            </a:r>
          </a:p>
          <a:p>
            <a:pPr marL="0" indent="0" algn="just">
              <a:buNone/>
            </a:pPr>
            <a:r>
              <a:rPr lang="el-GR" dirty="0">
                <a:latin typeface="+mj-lt"/>
              </a:rPr>
              <a:t>Κατά τη φραγκοκρατία έγιναν περιορισμένοι δανεισμοί από τη γαλλική και ιταλική γλώσσα, ως γλώσσες της διοίκησης.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1387A5AE-F9E9-46FF-A218-84CAFA4A6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552" y="2573726"/>
            <a:ext cx="2019352" cy="325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1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0EA0C3AC-2A72-484B-B07D-F2CC519F12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xmlns="" id="{986477EF-3991-4D07-9F11-9E887C340C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0" y="4672012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C896006-C9F8-4F46-833E-F5CD5FA6C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154307"/>
            <a:ext cx="10571998" cy="970450"/>
          </a:xfrm>
        </p:spPr>
        <p:txBody>
          <a:bodyPr>
            <a:normAutofit/>
          </a:bodyPr>
          <a:lstStyle/>
          <a:p>
            <a:r>
              <a:rPr lang="el-GR" dirty="0"/>
              <a:t>Νεοελληνικές διάλεκτοι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3233B9C-1844-46E0-9726-FDC89F8CD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3904" y="559197"/>
            <a:ext cx="6968094" cy="3871667"/>
          </a:xfrm>
          <a:effectLst/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l-GR" b="1" dirty="0">
                <a:latin typeface="+mj-lt"/>
              </a:rPr>
              <a:t>Διάλεκτος</a:t>
            </a:r>
            <a:r>
              <a:rPr lang="el-GR" dirty="0">
                <a:latin typeface="+mj-lt"/>
              </a:rPr>
              <a:t>: Γλωσσική μορφή που εμφανίζεται και μιλιέται σε μια περιοχή και παρουσιάζει σημαντικές διαφορές από την κοινή γλώσσα. Θα μπορούσαμε να πούμε πως η διάλεκτος είναι ένα ιδίωμα σε μεγάλη έκταση.</a:t>
            </a:r>
          </a:p>
          <a:p>
            <a:pPr algn="just">
              <a:lnSpc>
                <a:spcPct val="90000"/>
              </a:lnSpc>
            </a:pPr>
            <a:r>
              <a:rPr lang="el-GR" b="1" dirty="0">
                <a:latin typeface="+mj-lt"/>
              </a:rPr>
              <a:t>Ιδίωμα</a:t>
            </a:r>
            <a:r>
              <a:rPr lang="el-GR" dirty="0">
                <a:latin typeface="+mj-lt"/>
              </a:rPr>
              <a:t>: Γλωσσική μορφή που εμφανίζεται σ’ έναν τόπο, χωρίς να παραλλάζει πολύ από την κοινή.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dirty="0">
                <a:latin typeface="+mj-lt"/>
              </a:rPr>
              <a:t>      Εμφάνιση: </a:t>
            </a:r>
            <a:r>
              <a:rPr lang="el-GR" b="1" dirty="0">
                <a:latin typeface="+mj-lt"/>
              </a:rPr>
              <a:t>α)</a:t>
            </a:r>
            <a:r>
              <a:rPr lang="el-GR" dirty="0">
                <a:latin typeface="+mj-lt"/>
              </a:rPr>
              <a:t> Κατά τη βυζαντινή εποχή, με την απόσπαση μεγάλων ελληνόφωνων επαρχιών (Νότιας Ιταλίας, Καππαδοκίας, Κύπρου, Πόντου) από το κράτος, η ομιλούμενη σ’ αυτές γλώσσα εξελίχθηκε και διαφοροποιήθηκε ως προς την Κοινή.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b="1" dirty="0">
                <a:latin typeface="+mj-lt"/>
              </a:rPr>
              <a:t>β)</a:t>
            </a:r>
            <a:r>
              <a:rPr lang="el-GR" dirty="0">
                <a:latin typeface="+mj-lt"/>
              </a:rPr>
              <a:t> Κατά την τουρκοκρατία, η διαφοροποίηση συνεχίστηκε, λόγω έλλειψης παιδείας και επικοινωνίας.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dirty="0">
                <a:latin typeface="+mj-lt"/>
              </a:rPr>
              <a:t>Με τη διάδοση της Νεοελληνικής Κοινής, οι διάλεκτοι άρχισαν να περιορίζονται.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dirty="0">
                <a:latin typeface="+mj-lt"/>
              </a:rPr>
              <a:t>Με την ανταλλαγή των πληθυσμών (1922) οι «περιφερειακές» διάλεκτοι (ποντιακά, </a:t>
            </a:r>
            <a:r>
              <a:rPr lang="el-GR" dirty="0" err="1">
                <a:latin typeface="+mj-lt"/>
              </a:rPr>
              <a:t>καππαδοκικά</a:t>
            </a:r>
            <a:r>
              <a:rPr lang="el-GR" dirty="0">
                <a:latin typeface="+mj-lt"/>
              </a:rPr>
              <a:t>, θρακικά) συγκεντρώνονται στην ηπειρωτική Ελλάδα, δεχόμενες την επίδραση της Κοινής.</a:t>
            </a:r>
          </a:p>
        </p:txBody>
      </p:sp>
      <p:sp>
        <p:nvSpPr>
          <p:cNvPr id="75" name="Title 3">
            <a:extLst>
              <a:ext uri="{FF2B5EF4-FFF2-40B4-BE49-F238E27FC236}">
                <a16:creationId xmlns:a16="http://schemas.microsoft.com/office/drawing/2014/main" xmlns="" id="{EDA40B90-E281-4108-8CC2-959D5F9507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0000" y="5154307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124" name="Picture 4" descr="Ο κεμεντζές «τραγουδάει» τη φύση: Ποντιακά τραγούδια και ποιήματα για το  περιβάλλον | Hellasjournal.com">
            <a:extLst>
              <a:ext uri="{FF2B5EF4-FFF2-40B4-BE49-F238E27FC236}">
                <a16:creationId xmlns:a16="http://schemas.microsoft.com/office/drawing/2014/main" xmlns="" id="{C4842713-ABFF-4F75-B342-C7330158B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09" y="1516855"/>
            <a:ext cx="3939116" cy="230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279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ξιομνημόνευτο">
  <a:themeElements>
    <a:clrScheme name="Μπλε ΙΙ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ξιομνημόνευτο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TM03457503[[fn=Αξιομνημόνευτο]]</Template>
  <TotalTime>1332</TotalTime>
  <Words>2581</Words>
  <Application>Microsoft Office PowerPoint</Application>
  <PresentationFormat>Ευρεία οθόνη</PresentationFormat>
  <Paragraphs>176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Wingdings 2</vt:lpstr>
      <vt:lpstr>Αξιομνημόνευτο</vt:lpstr>
      <vt:lpstr>Ιστορία της Ελληνικής Γλώσσας</vt:lpstr>
      <vt:lpstr>Γλώσσα </vt:lpstr>
      <vt:lpstr>Εξέλιξη της Γλώσσας</vt:lpstr>
      <vt:lpstr>Αρχή της οικονομίας</vt:lpstr>
      <vt:lpstr>Αλλαγές γλωσσικών στοιχείων</vt:lpstr>
      <vt:lpstr>Αρχαίες ελληνικές διάλεκτοι</vt:lpstr>
      <vt:lpstr>Ελληνιστική Κοινή</vt:lpstr>
      <vt:lpstr>Δημώδης βυζαντινή γλώσσα</vt:lpstr>
      <vt:lpstr>Νεοελληνικές διάλεκτοι</vt:lpstr>
      <vt:lpstr>Διάλεκτοι και Ιδιώματα της Νέας Ελληνικής</vt:lpstr>
      <vt:lpstr>Διαμόρφωση Κοινής</vt:lpstr>
      <vt:lpstr>Νεοελληνική Κοινή</vt:lpstr>
      <vt:lpstr>Αττικισμός</vt:lpstr>
      <vt:lpstr>Βυζαντινή γραπτή γλώσσα</vt:lpstr>
      <vt:lpstr>Καθαρεύουσα</vt:lpstr>
      <vt:lpstr>Αξιολόγηση </vt:lpstr>
      <vt:lpstr>Το Γλωσσικό Ζήτημα</vt:lpstr>
      <vt:lpstr>Εκπρόσωποι – Γεγονότα (1)</vt:lpstr>
      <vt:lpstr>Εκπρόσωποι – Γεγονότα (2)</vt:lpstr>
      <vt:lpstr>Εκπρόσωποι – Γεγονότα (3)</vt:lpstr>
      <vt:lpstr>Επίλογος</vt:lpstr>
      <vt:lpstr>ΣΑΣ ΕΥΧΑΡΙΣΤΟΥΜΕ!</vt:lpstr>
      <vt:lpstr>Βιβλιογραφία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γλωσσικό ζήτημα</dc:title>
  <dc:creator>APOSTOLOS PRIOVOLOS</dc:creator>
  <cp:lastModifiedBy>Χρήστης των Windows</cp:lastModifiedBy>
  <cp:revision>115</cp:revision>
  <dcterms:created xsi:type="dcterms:W3CDTF">2021-05-03T14:42:41Z</dcterms:created>
  <dcterms:modified xsi:type="dcterms:W3CDTF">2024-02-12T05:53:35Z</dcterms:modified>
</cp:coreProperties>
</file>